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11" r:id="rId2"/>
    <p:sldId id="256" r:id="rId3"/>
    <p:sldId id="257" r:id="rId4"/>
    <p:sldId id="259" r:id="rId5"/>
    <p:sldId id="268" r:id="rId6"/>
    <p:sldId id="269" r:id="rId7"/>
    <p:sldId id="270" r:id="rId8"/>
    <p:sldId id="274" r:id="rId9"/>
    <p:sldId id="272" r:id="rId10"/>
    <p:sldId id="273" r:id="rId11"/>
    <p:sldId id="282" r:id="rId12"/>
    <p:sldId id="276" r:id="rId13"/>
    <p:sldId id="271" r:id="rId14"/>
    <p:sldId id="280" r:id="rId15"/>
    <p:sldId id="279" r:id="rId16"/>
    <p:sldId id="286" r:id="rId17"/>
    <p:sldId id="277" r:id="rId18"/>
    <p:sldId id="278" r:id="rId19"/>
    <p:sldId id="281" r:id="rId20"/>
    <p:sldId id="283" r:id="rId21"/>
    <p:sldId id="284" r:id="rId22"/>
    <p:sldId id="285" r:id="rId23"/>
    <p:sldId id="275" r:id="rId24"/>
    <p:sldId id="287" r:id="rId25"/>
    <p:sldId id="288" r:id="rId26"/>
    <p:sldId id="291" r:id="rId27"/>
    <p:sldId id="292" r:id="rId28"/>
    <p:sldId id="293" r:id="rId29"/>
    <p:sldId id="294" r:id="rId30"/>
    <p:sldId id="295" r:id="rId31"/>
    <p:sldId id="296" r:id="rId32"/>
    <p:sldId id="297" r:id="rId33"/>
    <p:sldId id="298" r:id="rId34"/>
    <p:sldId id="299" r:id="rId35"/>
    <p:sldId id="300" r:id="rId36"/>
    <p:sldId id="301" r:id="rId37"/>
    <p:sldId id="302" r:id="rId38"/>
    <p:sldId id="303" r:id="rId39"/>
    <p:sldId id="304" r:id="rId40"/>
    <p:sldId id="305" r:id="rId41"/>
    <p:sldId id="306" r:id="rId42"/>
    <p:sldId id="307" r:id="rId43"/>
    <p:sldId id="309" r:id="rId44"/>
    <p:sldId id="310" r:id="rId45"/>
    <p:sldId id="308" r:id="rId46"/>
    <p:sldId id="267" r:id="rId47"/>
    <p:sldId id="312" r:id="rId4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7B2"/>
    <a:srgbClr val="0067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134" d="100"/>
          <a:sy n="134" d="100"/>
        </p:scale>
        <p:origin x="780" y="64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BC82007-C960-4D44-BD87-907C361206AB}" type="datetimeFigureOut">
              <a:rPr lang="en-US" smtClean="0"/>
              <a:t>7/9/2015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5AAE6B-710A-0A4F-9DA6-A1939ED0A01C}" type="slidenum">
              <a:rPr lang="en-US" smtClean="0"/>
              <a:t>‹#›</a:t>
            </a:fld>
            <a:endParaRPr lang="en-US" dirty="0"/>
          </a:p>
        </p:txBody>
      </p:sp>
    </p:spTree>
    <p:extLst>
      <p:ext uri="{BB962C8B-B14F-4D97-AF65-F5344CB8AC3E}">
        <p14:creationId xmlns:p14="http://schemas.microsoft.com/office/powerpoint/2010/main" val="20294956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C82007-C960-4D44-BD87-907C361206AB}" type="datetimeFigureOut">
              <a:rPr lang="en-US" smtClean="0"/>
              <a:t>7/9/2015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5AAE6B-710A-0A4F-9DA6-A1939ED0A01C}" type="slidenum">
              <a:rPr lang="en-US" smtClean="0"/>
              <a:t>‹#›</a:t>
            </a:fld>
            <a:endParaRPr lang="en-US" dirty="0"/>
          </a:p>
        </p:txBody>
      </p:sp>
    </p:spTree>
    <p:extLst>
      <p:ext uri="{BB962C8B-B14F-4D97-AF65-F5344CB8AC3E}">
        <p14:creationId xmlns:p14="http://schemas.microsoft.com/office/powerpoint/2010/main" val="20569982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C82007-C960-4D44-BD87-907C361206AB}" type="datetimeFigureOut">
              <a:rPr lang="en-US" smtClean="0"/>
              <a:t>7/9/2015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5AAE6B-710A-0A4F-9DA6-A1939ED0A01C}" type="slidenum">
              <a:rPr lang="en-US" smtClean="0"/>
              <a:t>‹#›</a:t>
            </a:fld>
            <a:endParaRPr lang="en-US" dirty="0"/>
          </a:p>
        </p:txBody>
      </p:sp>
    </p:spTree>
    <p:extLst>
      <p:ext uri="{BB962C8B-B14F-4D97-AF65-F5344CB8AC3E}">
        <p14:creationId xmlns:p14="http://schemas.microsoft.com/office/powerpoint/2010/main" val="2147945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C82007-C960-4D44-BD87-907C361206AB}" type="datetimeFigureOut">
              <a:rPr lang="en-US" smtClean="0"/>
              <a:t>7/9/2015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5AAE6B-710A-0A4F-9DA6-A1939ED0A01C}" type="slidenum">
              <a:rPr lang="en-US" smtClean="0"/>
              <a:t>‹#›</a:t>
            </a:fld>
            <a:endParaRPr lang="en-US" dirty="0"/>
          </a:p>
        </p:txBody>
      </p:sp>
    </p:spTree>
    <p:extLst>
      <p:ext uri="{BB962C8B-B14F-4D97-AF65-F5344CB8AC3E}">
        <p14:creationId xmlns:p14="http://schemas.microsoft.com/office/powerpoint/2010/main" val="979128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C82007-C960-4D44-BD87-907C361206AB}" type="datetimeFigureOut">
              <a:rPr lang="en-US" smtClean="0"/>
              <a:t>7/9/2015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55AAE6B-710A-0A4F-9DA6-A1939ED0A01C}" type="slidenum">
              <a:rPr lang="en-US" smtClean="0"/>
              <a:t>‹#›</a:t>
            </a:fld>
            <a:endParaRPr lang="en-US" dirty="0"/>
          </a:p>
        </p:txBody>
      </p:sp>
    </p:spTree>
    <p:extLst>
      <p:ext uri="{BB962C8B-B14F-4D97-AF65-F5344CB8AC3E}">
        <p14:creationId xmlns:p14="http://schemas.microsoft.com/office/powerpoint/2010/main" val="39899892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BC82007-C960-4D44-BD87-907C361206AB}" type="datetimeFigureOut">
              <a:rPr lang="en-US" smtClean="0"/>
              <a:t>7/9/2015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55AAE6B-710A-0A4F-9DA6-A1939ED0A01C}" type="slidenum">
              <a:rPr lang="en-US" smtClean="0"/>
              <a:t>‹#›</a:t>
            </a:fld>
            <a:endParaRPr lang="en-US" dirty="0"/>
          </a:p>
        </p:txBody>
      </p:sp>
    </p:spTree>
    <p:extLst>
      <p:ext uri="{BB962C8B-B14F-4D97-AF65-F5344CB8AC3E}">
        <p14:creationId xmlns:p14="http://schemas.microsoft.com/office/powerpoint/2010/main" val="200648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BC82007-C960-4D44-BD87-907C361206AB}" type="datetimeFigureOut">
              <a:rPr lang="en-US" smtClean="0"/>
              <a:t>7/9/2015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55AAE6B-710A-0A4F-9DA6-A1939ED0A01C}" type="slidenum">
              <a:rPr lang="en-US" smtClean="0"/>
              <a:t>‹#›</a:t>
            </a:fld>
            <a:endParaRPr lang="en-US" dirty="0"/>
          </a:p>
        </p:txBody>
      </p:sp>
    </p:spTree>
    <p:extLst>
      <p:ext uri="{BB962C8B-B14F-4D97-AF65-F5344CB8AC3E}">
        <p14:creationId xmlns:p14="http://schemas.microsoft.com/office/powerpoint/2010/main" val="376590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BC82007-C960-4D44-BD87-907C361206AB}" type="datetimeFigureOut">
              <a:rPr lang="en-US" smtClean="0"/>
              <a:t>7/9/2015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55AAE6B-710A-0A4F-9DA6-A1939ED0A01C}" type="slidenum">
              <a:rPr lang="en-US" smtClean="0"/>
              <a:t>‹#›</a:t>
            </a:fld>
            <a:endParaRPr lang="en-US" dirty="0"/>
          </a:p>
        </p:txBody>
      </p:sp>
    </p:spTree>
    <p:extLst>
      <p:ext uri="{BB962C8B-B14F-4D97-AF65-F5344CB8AC3E}">
        <p14:creationId xmlns:p14="http://schemas.microsoft.com/office/powerpoint/2010/main" val="1252234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C82007-C960-4D44-BD87-907C361206AB}" type="datetimeFigureOut">
              <a:rPr lang="en-US" smtClean="0"/>
              <a:t>7/9/2015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55AAE6B-710A-0A4F-9DA6-A1939ED0A01C}" type="slidenum">
              <a:rPr lang="en-US" smtClean="0"/>
              <a:t>‹#›</a:t>
            </a:fld>
            <a:endParaRPr lang="en-US" dirty="0"/>
          </a:p>
        </p:txBody>
      </p:sp>
    </p:spTree>
    <p:extLst>
      <p:ext uri="{BB962C8B-B14F-4D97-AF65-F5344CB8AC3E}">
        <p14:creationId xmlns:p14="http://schemas.microsoft.com/office/powerpoint/2010/main" val="29182504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C82007-C960-4D44-BD87-907C361206AB}" type="datetimeFigureOut">
              <a:rPr lang="en-US" smtClean="0"/>
              <a:t>7/9/2015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55AAE6B-710A-0A4F-9DA6-A1939ED0A01C}" type="slidenum">
              <a:rPr lang="en-US" smtClean="0"/>
              <a:t>‹#›</a:t>
            </a:fld>
            <a:endParaRPr lang="en-US" dirty="0"/>
          </a:p>
        </p:txBody>
      </p:sp>
    </p:spTree>
    <p:extLst>
      <p:ext uri="{BB962C8B-B14F-4D97-AF65-F5344CB8AC3E}">
        <p14:creationId xmlns:p14="http://schemas.microsoft.com/office/powerpoint/2010/main" val="32666697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C82007-C960-4D44-BD87-907C361206AB}" type="datetimeFigureOut">
              <a:rPr lang="en-US" smtClean="0"/>
              <a:t>7/9/2015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55AAE6B-710A-0A4F-9DA6-A1939ED0A01C}" type="slidenum">
              <a:rPr lang="en-US" smtClean="0"/>
              <a:t>‹#›</a:t>
            </a:fld>
            <a:endParaRPr lang="en-US" dirty="0"/>
          </a:p>
        </p:txBody>
      </p:sp>
    </p:spTree>
    <p:extLst>
      <p:ext uri="{BB962C8B-B14F-4D97-AF65-F5344CB8AC3E}">
        <p14:creationId xmlns:p14="http://schemas.microsoft.com/office/powerpoint/2010/main" val="3011646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C82007-C960-4D44-BD87-907C361206AB}" type="datetimeFigureOut">
              <a:rPr lang="en-US" smtClean="0"/>
              <a:t>7/9/2015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5AAE6B-710A-0A4F-9DA6-A1939ED0A01C}" type="slidenum">
              <a:rPr lang="en-US" smtClean="0"/>
              <a:t>‹#›</a:t>
            </a:fld>
            <a:endParaRPr lang="en-US" dirty="0"/>
          </a:p>
        </p:txBody>
      </p:sp>
    </p:spTree>
    <p:extLst>
      <p:ext uri="{BB962C8B-B14F-4D97-AF65-F5344CB8AC3E}">
        <p14:creationId xmlns:p14="http://schemas.microsoft.com/office/powerpoint/2010/main" val="6041636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34.jpg"/></Relationships>
</file>

<file path=ppt/slides/_rels/slide2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35.jpg"/></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866774"/>
            <a:ext cx="8229600" cy="1143000"/>
          </a:xfrm>
        </p:spPr>
        <p:txBody>
          <a:bodyPr>
            <a:noAutofit/>
          </a:bodyPr>
          <a:lstStyle/>
          <a:p>
            <a:r>
              <a:rPr lang="en-US" sz="5000" b="1" dirty="0" smtClean="0">
                <a:solidFill>
                  <a:schemeClr val="bg1"/>
                </a:solidFill>
              </a:rPr>
              <a:t>Shelter Island 2015 </a:t>
            </a:r>
            <a:endParaRPr lang="en-US" sz="5000" b="1" dirty="0">
              <a:solidFill>
                <a:schemeClr val="bg1"/>
              </a:solidFill>
            </a:endParaRPr>
          </a:p>
        </p:txBody>
      </p:sp>
    </p:spTree>
    <p:extLst>
      <p:ext uri="{BB962C8B-B14F-4D97-AF65-F5344CB8AC3E}">
        <p14:creationId xmlns:p14="http://schemas.microsoft.com/office/powerpoint/2010/main" val="38531331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p-274-bg-Antifouling Paint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674227"/>
            <a:ext cx="8385820" cy="1147444"/>
          </a:xfrm>
        </p:spPr>
        <p:txBody>
          <a:bodyPr anchor="t">
            <a:normAutofit/>
          </a:bodyPr>
          <a:lstStyle/>
          <a:p>
            <a:pPr algn="l"/>
            <a:r>
              <a:rPr lang="en-US" sz="3000" dirty="0" smtClean="0">
                <a:latin typeface="Arial"/>
                <a:cs typeface="Arial"/>
              </a:rPr>
              <a:t>Antifouling Paints</a:t>
            </a:r>
            <a:endParaRPr lang="en-US" sz="3000" dirty="0">
              <a:latin typeface="Arial"/>
              <a:cs typeface="Arial"/>
            </a:endParaRPr>
          </a:p>
        </p:txBody>
      </p:sp>
      <p:sp>
        <p:nvSpPr>
          <p:cNvPr id="13" name="Title 1"/>
          <p:cNvSpPr txBox="1">
            <a:spLocks/>
          </p:cNvSpPr>
          <p:nvPr/>
        </p:nvSpPr>
        <p:spPr>
          <a:xfrm>
            <a:off x="772405" y="1405196"/>
            <a:ext cx="3018836" cy="4593927"/>
          </a:xfrm>
          <a:prstGeom prst="rect">
            <a:avLst/>
          </a:prstGeom>
        </p:spPr>
        <p:txBody>
          <a:bodyPr vert="horz" lIns="91440" tIns="45720" rIns="91440" bIns="45720" rtlCol="0" anchor="t">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en-US" sz="1500" b="1" u="sng" dirty="0" smtClean="0">
                <a:solidFill>
                  <a:schemeClr val="tx1">
                    <a:lumMod val="65000"/>
                    <a:lumOff val="35000"/>
                  </a:schemeClr>
                </a:solidFill>
                <a:latin typeface="Verdana"/>
                <a:cs typeface="Verdana"/>
              </a:rPr>
              <a:t>Self-Polishing (Ablative)</a:t>
            </a:r>
          </a:p>
          <a:p>
            <a:pPr algn="l">
              <a:lnSpc>
                <a:spcPct val="110000"/>
              </a:lnSpc>
            </a:pPr>
            <a:r>
              <a:rPr lang="en-US" sz="1500" dirty="0">
                <a:solidFill>
                  <a:schemeClr val="tx1">
                    <a:lumMod val="65000"/>
                    <a:lumOff val="35000"/>
                  </a:schemeClr>
                </a:solidFill>
                <a:latin typeface="Verdana"/>
                <a:cs typeface="Verdana"/>
              </a:rPr>
              <a:t>AF-</a:t>
            </a:r>
            <a:r>
              <a:rPr lang="en-US" sz="1500" dirty="0" smtClean="0">
                <a:solidFill>
                  <a:schemeClr val="tx1">
                    <a:lumMod val="65000"/>
                    <a:lumOff val="35000"/>
                  </a:schemeClr>
                </a:solidFill>
                <a:latin typeface="Verdana"/>
                <a:cs typeface="Verdana"/>
              </a:rPr>
              <a:t>33</a:t>
            </a:r>
            <a:endParaRPr lang="en-US" sz="1500" dirty="0">
              <a:solidFill>
                <a:schemeClr val="tx1">
                  <a:lumMod val="65000"/>
                  <a:lumOff val="35000"/>
                </a:schemeClr>
              </a:solidFill>
              <a:latin typeface="Verdana"/>
              <a:cs typeface="Verdana"/>
            </a:endParaRPr>
          </a:p>
          <a:p>
            <a:pPr algn="l">
              <a:lnSpc>
                <a:spcPct val="110000"/>
              </a:lnSpc>
            </a:pPr>
            <a:r>
              <a:rPr lang="en-US" sz="1500" dirty="0">
                <a:solidFill>
                  <a:schemeClr val="tx1">
                    <a:lumMod val="65000"/>
                    <a:lumOff val="35000"/>
                  </a:schemeClr>
                </a:solidFill>
                <a:latin typeface="Verdana"/>
                <a:cs typeface="Verdana"/>
              </a:rPr>
              <a:t>BIOCOP </a:t>
            </a:r>
            <a:r>
              <a:rPr lang="en-US" sz="1500" dirty="0" smtClean="0">
                <a:solidFill>
                  <a:schemeClr val="tx1">
                    <a:lumMod val="65000"/>
                    <a:lumOff val="35000"/>
                  </a:schemeClr>
                </a:solidFill>
                <a:latin typeface="Verdana"/>
                <a:cs typeface="Verdana"/>
              </a:rPr>
              <a:t>TF</a:t>
            </a:r>
            <a:endParaRPr lang="en-US" sz="1500" dirty="0">
              <a:solidFill>
                <a:schemeClr val="tx1">
                  <a:lumMod val="65000"/>
                  <a:lumOff val="35000"/>
                </a:schemeClr>
              </a:solidFill>
              <a:latin typeface="Verdana"/>
              <a:cs typeface="Verdana"/>
            </a:endParaRPr>
          </a:p>
          <a:p>
            <a:pPr algn="l">
              <a:lnSpc>
                <a:spcPct val="110000"/>
              </a:lnSpc>
            </a:pPr>
            <a:r>
              <a:rPr lang="en-US" sz="1500" dirty="0" smtClean="0">
                <a:solidFill>
                  <a:schemeClr val="tx1">
                    <a:lumMod val="65000"/>
                    <a:lumOff val="35000"/>
                  </a:schemeClr>
                </a:solidFill>
                <a:latin typeface="Verdana"/>
                <a:cs typeface="Verdana"/>
              </a:rPr>
              <a:t>CUKOTE</a:t>
            </a:r>
          </a:p>
          <a:p>
            <a:pPr algn="l">
              <a:lnSpc>
                <a:spcPct val="110000"/>
              </a:lnSpc>
            </a:pPr>
            <a:r>
              <a:rPr lang="en-US" sz="1500" dirty="0" smtClean="0">
                <a:solidFill>
                  <a:schemeClr val="tx1">
                    <a:lumMod val="65000"/>
                    <a:lumOff val="35000"/>
                  </a:schemeClr>
                </a:solidFill>
                <a:latin typeface="Verdana"/>
                <a:cs typeface="Verdana"/>
              </a:rPr>
              <a:t>CUKOTE BIOCIDE PLUS</a:t>
            </a:r>
            <a:endParaRPr lang="en-US" sz="1500" dirty="0">
              <a:solidFill>
                <a:schemeClr val="tx1">
                  <a:lumMod val="65000"/>
                  <a:lumOff val="35000"/>
                </a:schemeClr>
              </a:solidFill>
              <a:latin typeface="Verdana"/>
              <a:cs typeface="Verdana"/>
            </a:endParaRPr>
          </a:p>
          <a:p>
            <a:pPr algn="l">
              <a:lnSpc>
                <a:spcPct val="110000"/>
              </a:lnSpc>
            </a:pPr>
            <a:r>
              <a:rPr lang="en-US" sz="1500" dirty="0" smtClean="0">
                <a:solidFill>
                  <a:schemeClr val="tx1">
                    <a:lumMod val="65000"/>
                    <a:lumOff val="35000"/>
                  </a:schemeClr>
                </a:solidFill>
                <a:latin typeface="Verdana"/>
                <a:cs typeface="Verdana"/>
              </a:rPr>
              <a:t>ISLANDS 44 TF</a:t>
            </a:r>
            <a:endParaRPr lang="en-US" sz="1500" dirty="0">
              <a:solidFill>
                <a:schemeClr val="tx1">
                  <a:lumMod val="65000"/>
                  <a:lumOff val="35000"/>
                </a:schemeClr>
              </a:solidFill>
              <a:latin typeface="Verdana"/>
              <a:cs typeface="Verdana"/>
            </a:endParaRPr>
          </a:p>
          <a:p>
            <a:pPr algn="l">
              <a:lnSpc>
                <a:spcPct val="110000"/>
              </a:lnSpc>
            </a:pPr>
            <a:r>
              <a:rPr lang="en-US" sz="1500" dirty="0">
                <a:solidFill>
                  <a:schemeClr val="tx1">
                    <a:lumMod val="65000"/>
                    <a:lumOff val="35000"/>
                  </a:schemeClr>
                </a:solidFill>
                <a:latin typeface="Verdana"/>
                <a:cs typeface="Verdana"/>
              </a:rPr>
              <a:t>ISLANDS 77 PLUS </a:t>
            </a:r>
          </a:p>
          <a:p>
            <a:pPr algn="l">
              <a:lnSpc>
                <a:spcPct val="110000"/>
              </a:lnSpc>
            </a:pPr>
            <a:r>
              <a:rPr lang="en-US" sz="1500" dirty="0">
                <a:solidFill>
                  <a:schemeClr val="tx1">
                    <a:lumMod val="65000"/>
                    <a:lumOff val="35000"/>
                  </a:schemeClr>
                </a:solidFill>
                <a:latin typeface="Verdana"/>
                <a:cs typeface="Verdana"/>
              </a:rPr>
              <a:t>MISSION </a:t>
            </a:r>
            <a:r>
              <a:rPr lang="en-US" sz="1500" dirty="0" smtClean="0">
                <a:solidFill>
                  <a:schemeClr val="tx1">
                    <a:lumMod val="65000"/>
                    <a:lumOff val="35000"/>
                  </a:schemeClr>
                </a:solidFill>
                <a:latin typeface="Verdana"/>
                <a:cs typeface="Verdana"/>
              </a:rPr>
              <a:t>BAY</a:t>
            </a:r>
            <a:endParaRPr lang="en-US" sz="1500" dirty="0">
              <a:solidFill>
                <a:schemeClr val="tx1">
                  <a:lumMod val="65000"/>
                  <a:lumOff val="35000"/>
                </a:schemeClr>
              </a:solidFill>
              <a:latin typeface="Verdana"/>
              <a:cs typeface="Verdana"/>
            </a:endParaRPr>
          </a:p>
          <a:p>
            <a:pPr algn="l">
              <a:lnSpc>
                <a:spcPct val="110000"/>
              </a:lnSpc>
            </a:pPr>
            <a:r>
              <a:rPr lang="en-US" sz="1500" dirty="0">
                <a:solidFill>
                  <a:schemeClr val="tx1">
                    <a:lumMod val="65000"/>
                    <a:lumOff val="35000"/>
                  </a:schemeClr>
                </a:solidFill>
                <a:latin typeface="Verdana"/>
                <a:cs typeface="Verdana"/>
              </a:rPr>
              <a:t>MISSION BAY </a:t>
            </a:r>
            <a:r>
              <a:rPr lang="en-US" sz="1500" dirty="0" smtClean="0">
                <a:solidFill>
                  <a:schemeClr val="tx1">
                    <a:lumMod val="65000"/>
                    <a:lumOff val="35000"/>
                  </a:schemeClr>
                </a:solidFill>
                <a:latin typeface="Verdana"/>
                <a:cs typeface="Verdana"/>
              </a:rPr>
              <a:t>CSF</a:t>
            </a:r>
            <a:endParaRPr lang="en-US" sz="1500" dirty="0">
              <a:solidFill>
                <a:schemeClr val="tx1">
                  <a:lumMod val="65000"/>
                  <a:lumOff val="35000"/>
                </a:schemeClr>
              </a:solidFill>
              <a:latin typeface="Verdana"/>
              <a:cs typeface="Verdana"/>
            </a:endParaRPr>
          </a:p>
          <a:p>
            <a:pPr algn="l">
              <a:lnSpc>
                <a:spcPct val="110000"/>
              </a:lnSpc>
            </a:pPr>
            <a:r>
              <a:rPr lang="en-US" sz="1500" dirty="0" smtClean="0">
                <a:solidFill>
                  <a:schemeClr val="tx1">
                    <a:lumMod val="65000"/>
                    <a:lumOff val="35000"/>
                  </a:schemeClr>
                </a:solidFill>
                <a:latin typeface="Verdana"/>
                <a:cs typeface="Verdana"/>
              </a:rPr>
              <a:t>MONTEREY</a:t>
            </a:r>
            <a:endParaRPr lang="en-US" sz="1500" dirty="0">
              <a:solidFill>
                <a:schemeClr val="tx1">
                  <a:lumMod val="65000"/>
                  <a:lumOff val="35000"/>
                </a:schemeClr>
              </a:solidFill>
              <a:latin typeface="Verdana"/>
              <a:cs typeface="Verdana"/>
            </a:endParaRPr>
          </a:p>
          <a:p>
            <a:pPr algn="l">
              <a:lnSpc>
                <a:spcPct val="110000"/>
              </a:lnSpc>
            </a:pPr>
            <a:r>
              <a:rPr lang="en-US" sz="1500" dirty="0">
                <a:solidFill>
                  <a:schemeClr val="tx1">
                    <a:lumMod val="65000"/>
                    <a:lumOff val="35000"/>
                  </a:schemeClr>
                </a:solidFill>
                <a:latin typeface="Verdana"/>
                <a:cs typeface="Verdana"/>
              </a:rPr>
              <a:t>SMART </a:t>
            </a:r>
            <a:r>
              <a:rPr lang="en-US" sz="1500" dirty="0" smtClean="0">
                <a:solidFill>
                  <a:schemeClr val="tx1">
                    <a:lumMod val="65000"/>
                    <a:lumOff val="35000"/>
                  </a:schemeClr>
                </a:solidFill>
                <a:latin typeface="Verdana"/>
                <a:cs typeface="Verdana"/>
              </a:rPr>
              <a:t>SOLUTION</a:t>
            </a:r>
          </a:p>
          <a:p>
            <a:pPr algn="l">
              <a:lnSpc>
                <a:spcPct val="110000"/>
              </a:lnSpc>
            </a:pPr>
            <a:endParaRPr lang="en-US" sz="1500" dirty="0" smtClean="0">
              <a:solidFill>
                <a:schemeClr val="tx1">
                  <a:lumMod val="65000"/>
                  <a:lumOff val="35000"/>
                </a:schemeClr>
              </a:solidFill>
              <a:latin typeface="Verdana"/>
              <a:cs typeface="Verdana"/>
            </a:endParaRPr>
          </a:p>
          <a:p>
            <a:pPr algn="l"/>
            <a:r>
              <a:rPr lang="en-US" sz="1500" b="1" u="sng" dirty="0">
                <a:solidFill>
                  <a:schemeClr val="tx1">
                    <a:lumMod val="65000"/>
                    <a:lumOff val="35000"/>
                  </a:schemeClr>
                </a:solidFill>
                <a:latin typeface="Verdana"/>
                <a:cs typeface="Verdana"/>
              </a:rPr>
              <a:t>Hard Modified Epoxies</a:t>
            </a:r>
          </a:p>
          <a:p>
            <a:pPr algn="l"/>
            <a:r>
              <a:rPr lang="en-US" sz="1500" dirty="0">
                <a:solidFill>
                  <a:schemeClr val="tx1">
                    <a:lumMod val="65000"/>
                    <a:lumOff val="35000"/>
                  </a:schemeClr>
                </a:solidFill>
                <a:latin typeface="Verdana"/>
                <a:cs typeface="Verdana"/>
              </a:rPr>
              <a:t>SHARKSKIN</a:t>
            </a:r>
          </a:p>
          <a:p>
            <a:pPr algn="l"/>
            <a:r>
              <a:rPr lang="en-US" sz="1500" dirty="0">
                <a:solidFill>
                  <a:schemeClr val="tx1">
                    <a:lumMod val="65000"/>
                    <a:lumOff val="35000"/>
                  </a:schemeClr>
                </a:solidFill>
                <a:latin typeface="Verdana"/>
                <a:cs typeface="Verdana"/>
              </a:rPr>
              <a:t>TALON</a:t>
            </a:r>
          </a:p>
          <a:p>
            <a:pPr algn="l"/>
            <a:r>
              <a:rPr lang="en-US" sz="1500" dirty="0" smtClean="0">
                <a:solidFill>
                  <a:schemeClr val="tx1">
                    <a:lumMod val="65000"/>
                    <a:lumOff val="35000"/>
                  </a:schemeClr>
                </a:solidFill>
                <a:latin typeface="Verdana"/>
                <a:cs typeface="Verdana"/>
              </a:rPr>
              <a:t>TROPIKOTE</a:t>
            </a:r>
          </a:p>
          <a:p>
            <a:pPr algn="l"/>
            <a:r>
              <a:rPr lang="en-US" sz="1500" dirty="0" smtClean="0">
                <a:solidFill>
                  <a:schemeClr val="tx1">
                    <a:lumMod val="65000"/>
                    <a:lumOff val="35000"/>
                  </a:schemeClr>
                </a:solidFill>
                <a:latin typeface="Verdana"/>
                <a:cs typeface="Verdana"/>
              </a:rPr>
              <a:t>TROPIKOTE BIOCIDE PLUS</a:t>
            </a:r>
            <a:endParaRPr lang="en-US" sz="1500" dirty="0">
              <a:solidFill>
                <a:schemeClr val="tx1">
                  <a:lumMod val="65000"/>
                  <a:lumOff val="35000"/>
                </a:schemeClr>
              </a:solidFill>
              <a:latin typeface="Verdana"/>
              <a:cs typeface="Verdana"/>
            </a:endParaRPr>
          </a:p>
          <a:p>
            <a:pPr algn="l">
              <a:lnSpc>
                <a:spcPct val="110000"/>
              </a:lnSpc>
            </a:pPr>
            <a:endParaRPr lang="en-US" sz="1500" dirty="0">
              <a:solidFill>
                <a:schemeClr val="tx1">
                  <a:lumMod val="65000"/>
                  <a:lumOff val="35000"/>
                </a:schemeClr>
              </a:solidFill>
              <a:latin typeface="Verdana"/>
              <a:cs typeface="Verdana"/>
            </a:endParaRPr>
          </a:p>
        </p:txBody>
      </p:sp>
      <p:sp>
        <p:nvSpPr>
          <p:cNvPr id="14" name="Title 1"/>
          <p:cNvSpPr txBox="1">
            <a:spLocks/>
          </p:cNvSpPr>
          <p:nvPr/>
        </p:nvSpPr>
        <p:spPr>
          <a:xfrm>
            <a:off x="3947570" y="1405197"/>
            <a:ext cx="3369526" cy="3617766"/>
          </a:xfrm>
          <a:prstGeom prst="rect">
            <a:avLst/>
          </a:prstGeom>
        </p:spPr>
        <p:txBody>
          <a:bodyPr vert="horz" lIns="91440" tIns="45720" rIns="91440" bIns="45720" rtlCol="0" anchor="t">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500" b="1" u="sng" dirty="0" smtClean="0">
                <a:solidFill>
                  <a:schemeClr val="tx1">
                    <a:lumMod val="65000"/>
                    <a:lumOff val="35000"/>
                  </a:schemeClr>
                </a:solidFill>
                <a:latin typeface="Verdana"/>
                <a:cs typeface="Verdana"/>
              </a:rPr>
              <a:t>Specialty</a:t>
            </a:r>
            <a:endParaRPr lang="en-US" sz="1500" b="1" u="sng" dirty="0">
              <a:solidFill>
                <a:schemeClr val="tx1">
                  <a:lumMod val="65000"/>
                  <a:lumOff val="35000"/>
                </a:schemeClr>
              </a:solidFill>
              <a:latin typeface="Verdana"/>
              <a:cs typeface="Verdana"/>
            </a:endParaRPr>
          </a:p>
          <a:p>
            <a:pPr algn="l"/>
            <a:r>
              <a:rPr lang="en-US" sz="1500" dirty="0">
                <a:solidFill>
                  <a:schemeClr val="tx1">
                    <a:lumMod val="65000"/>
                    <a:lumOff val="35000"/>
                  </a:schemeClr>
                </a:solidFill>
                <a:latin typeface="Verdana"/>
                <a:cs typeface="Verdana"/>
              </a:rPr>
              <a:t>SILVER </a:t>
            </a:r>
            <a:r>
              <a:rPr lang="en-US" sz="1500" dirty="0" smtClean="0">
                <a:solidFill>
                  <a:schemeClr val="tx1">
                    <a:lumMod val="65000"/>
                    <a:lumOff val="35000"/>
                  </a:schemeClr>
                </a:solidFill>
                <a:latin typeface="Verdana"/>
                <a:cs typeface="Verdana"/>
              </a:rPr>
              <a:t>BULLET</a:t>
            </a:r>
            <a:endParaRPr lang="en-US" sz="1500" dirty="0">
              <a:solidFill>
                <a:schemeClr val="tx1">
                  <a:lumMod val="65000"/>
                  <a:lumOff val="35000"/>
                </a:schemeClr>
              </a:solidFill>
              <a:latin typeface="Verdana"/>
              <a:cs typeface="Verdana"/>
            </a:endParaRPr>
          </a:p>
          <a:p>
            <a:pPr algn="l"/>
            <a:r>
              <a:rPr lang="en-US" sz="1500" dirty="0" smtClean="0">
                <a:solidFill>
                  <a:schemeClr val="tx1">
                    <a:lumMod val="65000"/>
                    <a:lumOff val="35000"/>
                  </a:schemeClr>
                </a:solidFill>
                <a:latin typeface="Verdana"/>
                <a:cs typeface="Verdana"/>
              </a:rPr>
              <a:t>INFLATABLE</a:t>
            </a:r>
            <a:endParaRPr lang="en-US" sz="1500" dirty="0">
              <a:solidFill>
                <a:schemeClr val="tx1">
                  <a:lumMod val="65000"/>
                  <a:lumOff val="35000"/>
                </a:schemeClr>
              </a:solidFill>
              <a:latin typeface="Verdana"/>
              <a:cs typeface="Verdana"/>
            </a:endParaRPr>
          </a:p>
          <a:p>
            <a:pPr algn="l"/>
            <a:r>
              <a:rPr lang="en-US" sz="1500" dirty="0" smtClean="0">
                <a:solidFill>
                  <a:schemeClr val="tx1">
                    <a:lumMod val="65000"/>
                    <a:lumOff val="35000"/>
                  </a:schemeClr>
                </a:solidFill>
                <a:latin typeface="Verdana"/>
                <a:cs typeface="Verdana"/>
              </a:rPr>
              <a:t>TRANSHIELD</a:t>
            </a:r>
          </a:p>
          <a:p>
            <a:pPr algn="l"/>
            <a:endParaRPr lang="en-US" sz="1500" dirty="0">
              <a:solidFill>
                <a:schemeClr val="tx1">
                  <a:lumMod val="65000"/>
                  <a:lumOff val="35000"/>
                </a:schemeClr>
              </a:solidFill>
              <a:latin typeface="Verdana"/>
              <a:cs typeface="Verdana"/>
            </a:endParaRPr>
          </a:p>
          <a:p>
            <a:pPr algn="l"/>
            <a:r>
              <a:rPr lang="en-US" sz="1500" b="1" u="sng" dirty="0" smtClean="0">
                <a:solidFill>
                  <a:schemeClr val="tx1">
                    <a:lumMod val="65000"/>
                    <a:lumOff val="35000"/>
                  </a:schemeClr>
                </a:solidFill>
                <a:latin typeface="Verdana"/>
                <a:cs typeface="Verdana"/>
              </a:rPr>
              <a:t>Export Only</a:t>
            </a:r>
          </a:p>
          <a:p>
            <a:pPr algn="l"/>
            <a:r>
              <a:rPr lang="en-US" sz="1500" dirty="0">
                <a:solidFill>
                  <a:schemeClr val="tx1">
                    <a:lumMod val="65000"/>
                    <a:lumOff val="35000"/>
                  </a:schemeClr>
                </a:solidFill>
                <a:latin typeface="Verdana"/>
                <a:cs typeface="Verdana"/>
              </a:rPr>
              <a:t>ISLANDS 44 PLUS </a:t>
            </a:r>
            <a:r>
              <a:rPr lang="en-US" sz="1500" dirty="0" smtClean="0">
                <a:solidFill>
                  <a:schemeClr val="tx1">
                    <a:lumMod val="65000"/>
                    <a:lumOff val="35000"/>
                  </a:schemeClr>
                </a:solidFill>
                <a:latin typeface="Verdana"/>
                <a:cs typeface="Verdana"/>
              </a:rPr>
              <a:t/>
            </a:r>
            <a:br>
              <a:rPr lang="en-US" sz="1500" dirty="0" smtClean="0">
                <a:solidFill>
                  <a:schemeClr val="tx1">
                    <a:lumMod val="65000"/>
                    <a:lumOff val="35000"/>
                  </a:schemeClr>
                </a:solidFill>
                <a:latin typeface="Verdana"/>
                <a:cs typeface="Verdana"/>
              </a:rPr>
            </a:br>
            <a:r>
              <a:rPr lang="en-US" sz="1500" dirty="0" smtClean="0">
                <a:solidFill>
                  <a:schemeClr val="tx1">
                    <a:lumMod val="65000"/>
                    <a:lumOff val="35000"/>
                  </a:schemeClr>
                </a:solidFill>
                <a:latin typeface="Verdana"/>
                <a:cs typeface="Verdana"/>
              </a:rPr>
              <a:t>   (</a:t>
            </a:r>
            <a:r>
              <a:rPr lang="en-US" sz="1500" dirty="0">
                <a:solidFill>
                  <a:schemeClr val="tx1">
                    <a:lumMod val="65000"/>
                    <a:lumOff val="35000"/>
                  </a:schemeClr>
                </a:solidFill>
                <a:latin typeface="Verdana"/>
                <a:cs typeface="Verdana"/>
              </a:rPr>
              <a:t>Hard or soft</a:t>
            </a:r>
            <a:r>
              <a:rPr lang="en-US" sz="1500" dirty="0" smtClean="0">
                <a:solidFill>
                  <a:schemeClr val="tx1">
                    <a:lumMod val="65000"/>
                    <a:lumOff val="35000"/>
                  </a:schemeClr>
                </a:solidFill>
                <a:latin typeface="Verdana"/>
                <a:cs typeface="Verdana"/>
              </a:rPr>
              <a:t>)</a:t>
            </a:r>
            <a:endParaRPr lang="en-US" sz="1500" dirty="0">
              <a:solidFill>
                <a:schemeClr val="tx1">
                  <a:lumMod val="65000"/>
                  <a:lumOff val="35000"/>
                </a:schemeClr>
              </a:solidFill>
              <a:latin typeface="Verdana"/>
              <a:cs typeface="Verdana"/>
            </a:endParaRPr>
          </a:p>
          <a:p>
            <a:pPr algn="l"/>
            <a:r>
              <a:rPr lang="en-US" sz="1500" dirty="0" smtClean="0">
                <a:solidFill>
                  <a:schemeClr val="tx1">
                    <a:lumMod val="65000"/>
                    <a:lumOff val="35000"/>
                  </a:schemeClr>
                </a:solidFill>
                <a:latin typeface="Verdana"/>
                <a:cs typeface="Verdana"/>
              </a:rPr>
              <a:t>BIOTIN PLUS</a:t>
            </a:r>
            <a:endParaRPr lang="en-US" sz="1500" dirty="0">
              <a:solidFill>
                <a:schemeClr val="tx1">
                  <a:lumMod val="65000"/>
                  <a:lumOff val="35000"/>
                </a:schemeClr>
              </a:solidFill>
              <a:latin typeface="Verdana"/>
              <a:cs typeface="Verdana"/>
            </a:endParaRPr>
          </a:p>
          <a:p>
            <a:pPr algn="l"/>
            <a:r>
              <a:rPr lang="en-US" sz="1500" dirty="0" smtClean="0">
                <a:solidFill>
                  <a:schemeClr val="tx1">
                    <a:lumMod val="65000"/>
                    <a:lumOff val="35000"/>
                  </a:schemeClr>
                </a:solidFill>
                <a:latin typeface="Verdana"/>
                <a:cs typeface="Verdana"/>
              </a:rPr>
              <a:t>TINBOOSTER</a:t>
            </a:r>
            <a:endParaRPr lang="en-US" sz="1500" dirty="0">
              <a:solidFill>
                <a:schemeClr val="tx1">
                  <a:lumMod val="65000"/>
                  <a:lumOff val="35000"/>
                </a:schemeClr>
              </a:solidFill>
              <a:latin typeface="Verdana"/>
              <a:cs typeface="Verdana"/>
            </a:endParaRPr>
          </a:p>
          <a:p>
            <a:pPr algn="l"/>
            <a:r>
              <a:rPr lang="en-US" sz="1500" dirty="0">
                <a:solidFill>
                  <a:schemeClr val="tx1">
                    <a:lumMod val="65000"/>
                    <a:lumOff val="35000"/>
                  </a:schemeClr>
                </a:solidFill>
                <a:latin typeface="Verdana"/>
                <a:cs typeface="Verdana"/>
              </a:rPr>
              <a:t>CLEARGEAR</a:t>
            </a:r>
          </a:p>
        </p:txBody>
      </p:sp>
    </p:spTree>
    <p:extLst>
      <p:ext uri="{BB962C8B-B14F-4D97-AF65-F5344CB8AC3E}">
        <p14:creationId xmlns:p14="http://schemas.microsoft.com/office/powerpoint/2010/main" val="29095643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SMART SOLUTION</a:t>
            </a:r>
            <a:br>
              <a:rPr lang="en-US" sz="3000" dirty="0" smtClean="0">
                <a:latin typeface="Arial"/>
                <a:cs typeface="Arial"/>
              </a:rPr>
            </a:br>
            <a:r>
              <a:rPr lang="en-US" sz="1800" i="1" dirty="0" smtClean="0">
                <a:latin typeface="Arial"/>
                <a:cs typeface="Arial"/>
              </a:rPr>
              <a:t>4700 Series</a:t>
            </a:r>
            <a:endParaRPr lang="en-US" sz="1800" i="1" dirty="0">
              <a:latin typeface="Arial"/>
              <a:cs typeface="Arial"/>
            </a:endParaRPr>
          </a:p>
        </p:txBody>
      </p:sp>
      <p:sp>
        <p:nvSpPr>
          <p:cNvPr id="7" name="TextBox 6"/>
          <p:cNvSpPr txBox="1"/>
          <p:nvPr/>
        </p:nvSpPr>
        <p:spPr>
          <a:xfrm>
            <a:off x="809390" y="1528629"/>
            <a:ext cx="4289830" cy="3480954"/>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Powerful, </a:t>
            </a:r>
            <a:r>
              <a:rPr lang="en-US" sz="2000" i="1" dirty="0" smtClean="0">
                <a:solidFill>
                  <a:schemeClr val="tx1">
                    <a:lumMod val="65000"/>
                    <a:lumOff val="35000"/>
                  </a:schemeClr>
                </a:solidFill>
                <a:latin typeface="Verdana"/>
                <a:cs typeface="Verdana"/>
              </a:rPr>
              <a:t>Environmentally Friendly </a:t>
            </a:r>
            <a:r>
              <a:rPr lang="en-US" sz="2000" i="1" dirty="0" err="1">
                <a:solidFill>
                  <a:schemeClr val="tx1">
                    <a:lumMod val="65000"/>
                    <a:lumOff val="35000"/>
                  </a:schemeClr>
                </a:solidFill>
                <a:latin typeface="Verdana"/>
                <a:cs typeface="Verdana"/>
              </a:rPr>
              <a:t>Antifoulant</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Completely METAL-FREE </a:t>
            </a:r>
            <a:r>
              <a:rPr lang="en-US" dirty="0" err="1" smtClean="0">
                <a:solidFill>
                  <a:schemeClr val="tx1">
                    <a:lumMod val="65000"/>
                    <a:lumOff val="35000"/>
                  </a:schemeClr>
                </a:solidFill>
                <a:latin typeface="Verdana"/>
                <a:cs typeface="Verdana"/>
              </a:rPr>
              <a:t>antifoulant</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Guaranteed for 1 </a:t>
            </a:r>
            <a:r>
              <a:rPr lang="en-US" dirty="0" smtClean="0">
                <a:solidFill>
                  <a:schemeClr val="tx1">
                    <a:lumMod val="65000"/>
                    <a:lumOff val="35000"/>
                  </a:schemeClr>
                </a:solidFill>
                <a:latin typeface="Verdana"/>
                <a:cs typeface="Verdana"/>
              </a:rPr>
              <a:t>year </a:t>
            </a:r>
            <a:br>
              <a:rPr lang="en-US" dirty="0" smtClean="0">
                <a:solidFill>
                  <a:schemeClr val="tx1">
                    <a:lumMod val="65000"/>
                    <a:lumOff val="35000"/>
                  </a:schemeClr>
                </a:solidFill>
                <a:latin typeface="Verdana"/>
                <a:cs typeface="Verdana"/>
              </a:rPr>
            </a:br>
            <a:r>
              <a:rPr lang="en-US" dirty="0" smtClean="0">
                <a:solidFill>
                  <a:schemeClr val="tx1">
                    <a:lumMod val="65000"/>
                    <a:lumOff val="35000"/>
                  </a:schemeClr>
                </a:solidFill>
                <a:latin typeface="Verdana"/>
                <a:cs typeface="Verdana"/>
              </a:rPr>
              <a:t>against growth</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Compatible </a:t>
            </a:r>
            <a:r>
              <a:rPr lang="en-US" dirty="0" smtClean="0">
                <a:solidFill>
                  <a:schemeClr val="tx1">
                    <a:lumMod val="65000"/>
                    <a:lumOff val="35000"/>
                  </a:schemeClr>
                </a:solidFill>
                <a:latin typeface="Verdana"/>
                <a:cs typeface="Verdana"/>
              </a:rPr>
              <a:t>over existing </a:t>
            </a:r>
            <a:r>
              <a:rPr lang="en-US" dirty="0" err="1" smtClean="0">
                <a:solidFill>
                  <a:schemeClr val="tx1">
                    <a:lumMod val="65000"/>
                    <a:lumOff val="35000"/>
                  </a:schemeClr>
                </a:solidFill>
                <a:latin typeface="Verdana"/>
                <a:cs typeface="Verdana"/>
              </a:rPr>
              <a:t>antifoulants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Aluminum </a:t>
            </a:r>
            <a:r>
              <a:rPr lang="en-US" dirty="0" smtClean="0">
                <a:solidFill>
                  <a:schemeClr val="tx1">
                    <a:lumMod val="65000"/>
                    <a:lumOff val="35000"/>
                  </a:schemeClr>
                </a:solidFill>
                <a:latin typeface="Verdana"/>
                <a:cs typeface="Verdana"/>
              </a:rPr>
              <a:t>safe </a:t>
            </a:r>
            <a:r>
              <a:rPr lang="en-US" dirty="0">
                <a:solidFill>
                  <a:schemeClr val="tx1">
                    <a:lumMod val="65000"/>
                    <a:lumOff val="35000"/>
                  </a:schemeClr>
                </a:solidFill>
                <a:latin typeface="Verdana"/>
                <a:cs typeface="Verdana"/>
              </a:rPr>
              <a:t>- </a:t>
            </a:r>
            <a:r>
              <a:rPr lang="en-US" dirty="0" smtClean="0">
                <a:solidFill>
                  <a:schemeClr val="tx1">
                    <a:lumMod val="65000"/>
                    <a:lumOff val="35000"/>
                  </a:schemeClr>
                </a:solidFill>
                <a:latin typeface="Verdana"/>
                <a:cs typeface="Verdana"/>
              </a:rPr>
              <a:t>Outdrives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Available in </a:t>
            </a:r>
            <a:r>
              <a:rPr lang="en-US" dirty="0" smtClean="0">
                <a:solidFill>
                  <a:schemeClr val="tx1">
                    <a:lumMod val="65000"/>
                    <a:lumOff val="35000"/>
                  </a:schemeClr>
                </a:solidFill>
                <a:latin typeface="Verdana"/>
                <a:cs typeface="Verdana"/>
              </a:rPr>
              <a:t>white</a:t>
            </a:r>
            <a:endParaRPr lang="en-US" dirty="0">
              <a:solidFill>
                <a:schemeClr val="tx1">
                  <a:lumMod val="65000"/>
                  <a:lumOff val="35000"/>
                </a:schemeClr>
              </a:solidFill>
              <a:latin typeface="Verdana"/>
              <a:cs typeface="Verdana"/>
            </a:endParaRPr>
          </a:p>
        </p:txBody>
      </p:sp>
      <p:pic>
        <p:nvPicPr>
          <p:cNvPr id="4" name="Picture 3" descr="DSC_0003 Smart Solution trans bg 4 inches t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0761" y="587592"/>
            <a:ext cx="4050823" cy="4865853"/>
          </a:xfrm>
          <a:prstGeom prst="rect">
            <a:avLst/>
          </a:prstGeom>
        </p:spPr>
      </p:pic>
      <p:pic>
        <p:nvPicPr>
          <p:cNvPr id="8" name="Picture 7" descr="LR_BlueRGB_Positivebox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0703" y="4810365"/>
            <a:ext cx="1223297" cy="726512"/>
          </a:xfrm>
          <a:prstGeom prst="rect">
            <a:avLst/>
          </a:prstGeom>
        </p:spPr>
      </p:pic>
      <p:sp>
        <p:nvSpPr>
          <p:cNvPr id="9" name="TextBox 8"/>
          <p:cNvSpPr txBox="1"/>
          <p:nvPr/>
        </p:nvSpPr>
        <p:spPr>
          <a:xfrm>
            <a:off x="8072639" y="5404300"/>
            <a:ext cx="881508" cy="276999"/>
          </a:xfrm>
          <a:prstGeom prst="rect">
            <a:avLst/>
          </a:prstGeom>
          <a:noFill/>
        </p:spPr>
        <p:txBody>
          <a:bodyPr wrap="none" rtlCol="0">
            <a:spAutoFit/>
          </a:bodyPr>
          <a:lstStyle/>
          <a:p>
            <a:r>
              <a:rPr lang="en-US" sz="1200" i="1" dirty="0" smtClean="0">
                <a:latin typeface="Arial"/>
                <a:cs typeface="Arial"/>
              </a:rPr>
              <a:t>Approved</a:t>
            </a:r>
            <a:endParaRPr lang="en-US" sz="1200" i="1" dirty="0">
              <a:latin typeface="Arial"/>
              <a:cs typeface="Arial"/>
            </a:endParaRPr>
          </a:p>
        </p:txBody>
      </p:sp>
    </p:spTree>
    <p:extLst>
      <p:ext uri="{BB962C8B-B14F-4D97-AF65-F5344CB8AC3E}">
        <p14:creationId xmlns:p14="http://schemas.microsoft.com/office/powerpoint/2010/main" val="6372780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CUKOTE</a:t>
            </a:r>
            <a:br>
              <a:rPr lang="en-US" sz="3000" dirty="0" smtClean="0">
                <a:latin typeface="Arial"/>
                <a:cs typeface="Arial"/>
              </a:rPr>
            </a:br>
            <a:r>
              <a:rPr lang="en-US" sz="1800" i="1" dirty="0" smtClean="0">
                <a:latin typeface="Arial"/>
                <a:cs typeface="Arial"/>
              </a:rPr>
              <a:t>3400 Series</a:t>
            </a:r>
            <a:endParaRPr lang="en-US" sz="1800" i="1" dirty="0">
              <a:latin typeface="Arial"/>
              <a:cs typeface="Arial"/>
            </a:endParaRPr>
          </a:p>
        </p:txBody>
      </p:sp>
      <p:sp>
        <p:nvSpPr>
          <p:cNvPr id="7" name="TextBox 6"/>
          <p:cNvSpPr txBox="1"/>
          <p:nvPr/>
        </p:nvSpPr>
        <p:spPr>
          <a:xfrm>
            <a:off x="809390" y="1528629"/>
            <a:ext cx="4289830" cy="4145751"/>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Enhanced Self-Polishing </a:t>
            </a:r>
            <a:r>
              <a:rPr lang="en-US" sz="2000" i="1" dirty="0" smtClean="0">
                <a:solidFill>
                  <a:schemeClr val="tx1">
                    <a:lumMod val="65000"/>
                    <a:lumOff val="35000"/>
                  </a:schemeClr>
                </a:solidFill>
                <a:latin typeface="Verdana"/>
                <a:cs typeface="Verdana"/>
              </a:rPr>
              <a:t/>
            </a:r>
            <a:br>
              <a:rPr lang="en-US" sz="2000" i="1" dirty="0" smtClean="0">
                <a:solidFill>
                  <a:schemeClr val="tx1">
                    <a:lumMod val="65000"/>
                    <a:lumOff val="35000"/>
                  </a:schemeClr>
                </a:solidFill>
                <a:latin typeface="Verdana"/>
                <a:cs typeface="Verdana"/>
              </a:rPr>
            </a:br>
            <a:r>
              <a:rPr lang="en-US" sz="2000" i="1" dirty="0" smtClean="0">
                <a:solidFill>
                  <a:schemeClr val="tx1">
                    <a:lumMod val="65000"/>
                    <a:lumOff val="35000"/>
                  </a:schemeClr>
                </a:solidFill>
                <a:latin typeface="Verdana"/>
                <a:cs typeface="Verdana"/>
              </a:rPr>
              <a:t>Copolymer </a:t>
            </a:r>
            <a:r>
              <a:rPr lang="en-US" sz="2000" i="1" dirty="0">
                <a:solidFill>
                  <a:schemeClr val="tx1">
                    <a:lumMod val="65000"/>
                    <a:lumOff val="35000"/>
                  </a:schemeClr>
                </a:solidFill>
                <a:latin typeface="Verdana"/>
                <a:cs typeface="Verdana"/>
              </a:rPr>
              <a:t>Antifouling</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Used by </a:t>
            </a:r>
            <a:r>
              <a:rPr lang="en-US" dirty="0" smtClean="0">
                <a:solidFill>
                  <a:schemeClr val="tx1">
                    <a:lumMod val="65000"/>
                    <a:lumOff val="35000"/>
                  </a:schemeClr>
                </a:solidFill>
                <a:latin typeface="Verdana"/>
                <a:cs typeface="Verdana"/>
              </a:rPr>
              <a:t>many boat builders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Self</a:t>
            </a:r>
            <a:r>
              <a:rPr lang="en-US" dirty="0" smtClean="0">
                <a:solidFill>
                  <a:schemeClr val="tx1">
                    <a:lumMod val="65000"/>
                    <a:lumOff val="35000"/>
                  </a:schemeClr>
                </a:solidFill>
                <a:latin typeface="Verdana"/>
                <a:cs typeface="Verdana"/>
              </a:rPr>
              <a:t>-polishing coating eliminates heavy buildup </a:t>
            </a:r>
            <a:r>
              <a:rPr lang="en-US" dirty="0">
                <a:solidFill>
                  <a:schemeClr val="tx1">
                    <a:lumMod val="65000"/>
                    <a:lumOff val="35000"/>
                  </a:schemeClr>
                </a:solidFill>
                <a:latin typeface="Verdana"/>
                <a:cs typeface="Verdana"/>
              </a:rPr>
              <a:t>of </a:t>
            </a:r>
            <a:r>
              <a:rPr lang="en-US" dirty="0" smtClean="0">
                <a:solidFill>
                  <a:schemeClr val="tx1">
                    <a:lumMod val="65000"/>
                    <a:lumOff val="35000"/>
                  </a:schemeClr>
                </a:solidFill>
                <a:latin typeface="Verdana"/>
                <a:cs typeface="Verdana"/>
              </a:rPr>
              <a:t>paint</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May </a:t>
            </a:r>
            <a:r>
              <a:rPr lang="en-US" dirty="0" smtClean="0">
                <a:solidFill>
                  <a:schemeClr val="tx1">
                    <a:lumMod val="65000"/>
                    <a:lumOff val="35000"/>
                  </a:schemeClr>
                </a:solidFill>
                <a:latin typeface="Verdana"/>
                <a:cs typeface="Verdana"/>
              </a:rPr>
              <a:t>be taken in </a:t>
            </a:r>
            <a:r>
              <a:rPr lang="en-US" dirty="0">
                <a:solidFill>
                  <a:schemeClr val="tx1">
                    <a:lumMod val="65000"/>
                    <a:lumOff val="35000"/>
                  </a:schemeClr>
                </a:solidFill>
                <a:latin typeface="Verdana"/>
                <a:cs typeface="Verdana"/>
              </a:rPr>
              <a:t>and </a:t>
            </a:r>
            <a:r>
              <a:rPr lang="en-US" dirty="0" smtClean="0">
                <a:solidFill>
                  <a:schemeClr val="tx1">
                    <a:lumMod val="65000"/>
                    <a:lumOff val="35000"/>
                  </a:schemeClr>
                </a:solidFill>
                <a:latin typeface="Verdana"/>
                <a:cs typeface="Verdana"/>
              </a:rPr>
              <a:t>out </a:t>
            </a:r>
            <a:r>
              <a:rPr lang="en-US" dirty="0">
                <a:solidFill>
                  <a:schemeClr val="tx1">
                    <a:lumMod val="65000"/>
                    <a:lumOff val="35000"/>
                  </a:schemeClr>
                </a:solidFill>
                <a:latin typeface="Verdana"/>
                <a:cs typeface="Verdana"/>
              </a:rPr>
              <a:t>of the </a:t>
            </a:r>
            <a:r>
              <a:rPr lang="en-US" dirty="0" smtClean="0">
                <a:solidFill>
                  <a:schemeClr val="tx1">
                    <a:lumMod val="65000"/>
                    <a:lumOff val="35000"/>
                  </a:schemeClr>
                </a:solidFill>
                <a:latin typeface="Verdana"/>
                <a:cs typeface="Verdana"/>
              </a:rPr>
              <a:t>water without affecting antifouling properties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Harder </a:t>
            </a:r>
            <a:r>
              <a:rPr lang="en-US" dirty="0" smtClean="0">
                <a:solidFill>
                  <a:schemeClr val="tx1">
                    <a:lumMod val="65000"/>
                    <a:lumOff val="35000"/>
                  </a:schemeClr>
                </a:solidFill>
                <a:latin typeface="Verdana"/>
                <a:cs typeface="Verdana"/>
              </a:rPr>
              <a:t>self-polishing formula </a:t>
            </a:r>
            <a:br>
              <a:rPr lang="en-US" dirty="0" smtClean="0">
                <a:solidFill>
                  <a:schemeClr val="tx1">
                    <a:lumMod val="65000"/>
                    <a:lumOff val="35000"/>
                  </a:schemeClr>
                </a:solidFill>
                <a:latin typeface="Verdana"/>
                <a:cs typeface="Verdana"/>
              </a:rPr>
            </a:br>
            <a:r>
              <a:rPr lang="en-US" dirty="0" smtClean="0">
                <a:solidFill>
                  <a:schemeClr val="tx1">
                    <a:lumMod val="65000"/>
                    <a:lumOff val="35000"/>
                  </a:schemeClr>
                </a:solidFill>
                <a:latin typeface="Verdana"/>
                <a:cs typeface="Verdana"/>
              </a:rPr>
              <a:t>for higher speeds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Widest </a:t>
            </a:r>
            <a:r>
              <a:rPr lang="en-US" dirty="0" smtClean="0">
                <a:solidFill>
                  <a:schemeClr val="tx1">
                    <a:lumMod val="65000"/>
                    <a:lumOff val="35000"/>
                  </a:schemeClr>
                </a:solidFill>
                <a:latin typeface="Verdana"/>
                <a:cs typeface="Verdana"/>
              </a:rPr>
              <a:t>range </a:t>
            </a:r>
            <a:r>
              <a:rPr lang="en-US" dirty="0">
                <a:solidFill>
                  <a:schemeClr val="tx1">
                    <a:lumMod val="65000"/>
                    <a:lumOff val="35000"/>
                  </a:schemeClr>
                </a:solidFill>
                <a:latin typeface="Verdana"/>
                <a:cs typeface="Verdana"/>
              </a:rPr>
              <a:t>of </a:t>
            </a:r>
            <a:r>
              <a:rPr lang="en-US" dirty="0" smtClean="0">
                <a:solidFill>
                  <a:schemeClr val="tx1">
                    <a:lumMod val="65000"/>
                    <a:lumOff val="35000"/>
                  </a:schemeClr>
                </a:solidFill>
                <a:latin typeface="Verdana"/>
                <a:cs typeface="Verdana"/>
              </a:rPr>
              <a:t>colors </a:t>
            </a:r>
            <a:r>
              <a:rPr lang="en-US" dirty="0">
                <a:solidFill>
                  <a:schemeClr val="tx1">
                    <a:lumMod val="65000"/>
                    <a:lumOff val="35000"/>
                  </a:schemeClr>
                </a:solidFill>
                <a:latin typeface="Verdana"/>
                <a:cs typeface="Verdana"/>
              </a:rPr>
              <a:t>for </a:t>
            </a:r>
            <a:r>
              <a:rPr lang="en-US" dirty="0" smtClean="0">
                <a:solidFill>
                  <a:schemeClr val="tx1">
                    <a:lumMod val="65000"/>
                    <a:lumOff val="35000"/>
                  </a:schemeClr>
                </a:solidFill>
                <a:latin typeface="Verdana"/>
                <a:cs typeface="Verdana"/>
              </a:rPr>
              <a:t/>
            </a:r>
            <a:br>
              <a:rPr lang="en-US" dirty="0" smtClean="0">
                <a:solidFill>
                  <a:schemeClr val="tx1">
                    <a:lumMod val="65000"/>
                    <a:lumOff val="35000"/>
                  </a:schemeClr>
                </a:solidFill>
                <a:latin typeface="Verdana"/>
                <a:cs typeface="Verdana"/>
              </a:rPr>
            </a:br>
            <a:r>
              <a:rPr lang="en-US" dirty="0" smtClean="0">
                <a:solidFill>
                  <a:schemeClr val="tx1">
                    <a:lumMod val="65000"/>
                    <a:lumOff val="35000"/>
                  </a:schemeClr>
                </a:solidFill>
                <a:latin typeface="Verdana"/>
                <a:cs typeface="Verdana"/>
              </a:rPr>
              <a:t>copper-based paints</a:t>
            </a:r>
            <a:endParaRPr lang="en-US" sz="1700" dirty="0">
              <a:solidFill>
                <a:schemeClr val="tx1">
                  <a:lumMod val="65000"/>
                  <a:lumOff val="35000"/>
                </a:schemeClr>
              </a:solidFill>
              <a:latin typeface="Verdana"/>
              <a:cs typeface="Verdana"/>
            </a:endParaRPr>
          </a:p>
        </p:txBody>
      </p:sp>
      <p:pic>
        <p:nvPicPr>
          <p:cNvPr id="5" name="Picture 4" descr="CUKOTE 2013 trans bg.ps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6816" y="955954"/>
            <a:ext cx="3815648" cy="4457949"/>
          </a:xfrm>
          <a:prstGeom prst="rect">
            <a:avLst/>
          </a:prstGeom>
        </p:spPr>
      </p:pic>
      <p:pic>
        <p:nvPicPr>
          <p:cNvPr id="8" name="Picture 7" descr="LR_BlueRGB_Positivebox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0703" y="4810365"/>
            <a:ext cx="1223297" cy="726512"/>
          </a:xfrm>
          <a:prstGeom prst="rect">
            <a:avLst/>
          </a:prstGeom>
        </p:spPr>
      </p:pic>
      <p:sp>
        <p:nvSpPr>
          <p:cNvPr id="9" name="TextBox 8"/>
          <p:cNvSpPr txBox="1"/>
          <p:nvPr/>
        </p:nvSpPr>
        <p:spPr>
          <a:xfrm>
            <a:off x="8072639" y="5404300"/>
            <a:ext cx="881508" cy="276999"/>
          </a:xfrm>
          <a:prstGeom prst="rect">
            <a:avLst/>
          </a:prstGeom>
          <a:noFill/>
        </p:spPr>
        <p:txBody>
          <a:bodyPr wrap="none" rtlCol="0">
            <a:spAutoFit/>
          </a:bodyPr>
          <a:lstStyle/>
          <a:p>
            <a:r>
              <a:rPr lang="en-US" sz="1200" i="1" dirty="0" smtClean="0">
                <a:latin typeface="Arial"/>
                <a:cs typeface="Arial"/>
              </a:rPr>
              <a:t>Approved</a:t>
            </a:r>
            <a:endParaRPr lang="en-US" sz="1200" i="1" dirty="0">
              <a:latin typeface="Arial"/>
              <a:cs typeface="Arial"/>
            </a:endParaRPr>
          </a:p>
        </p:txBody>
      </p:sp>
    </p:spTree>
    <p:extLst>
      <p:ext uri="{BB962C8B-B14F-4D97-AF65-F5344CB8AC3E}">
        <p14:creationId xmlns:p14="http://schemas.microsoft.com/office/powerpoint/2010/main" val="160557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AF-33</a:t>
            </a:r>
            <a:br>
              <a:rPr lang="en-US" sz="3000" dirty="0" smtClean="0">
                <a:latin typeface="Arial"/>
                <a:cs typeface="Arial"/>
              </a:rPr>
            </a:br>
            <a:r>
              <a:rPr lang="en-US" sz="1800" i="1" dirty="0" smtClean="0">
                <a:latin typeface="Arial"/>
                <a:cs typeface="Arial"/>
              </a:rPr>
              <a:t>3300 Series</a:t>
            </a:r>
            <a:endParaRPr lang="en-US" sz="1800" i="1" dirty="0">
              <a:latin typeface="Arial"/>
              <a:cs typeface="Arial"/>
            </a:endParaRPr>
          </a:p>
        </p:txBody>
      </p:sp>
      <p:sp>
        <p:nvSpPr>
          <p:cNvPr id="7" name="TextBox 6"/>
          <p:cNvSpPr txBox="1"/>
          <p:nvPr/>
        </p:nvSpPr>
        <p:spPr>
          <a:xfrm>
            <a:off x="809390" y="1547583"/>
            <a:ext cx="4289830" cy="2447336"/>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Multi-Season Formula </a:t>
            </a:r>
            <a:r>
              <a:rPr lang="en-US" sz="2000" i="1" dirty="0" smtClean="0">
                <a:solidFill>
                  <a:schemeClr val="tx1">
                    <a:lumMod val="65000"/>
                    <a:lumOff val="35000"/>
                  </a:schemeClr>
                </a:solidFill>
                <a:latin typeface="Verdana"/>
                <a:cs typeface="Verdana"/>
              </a:rPr>
              <a:t/>
            </a:r>
            <a:br>
              <a:rPr lang="en-US" sz="2000" i="1" dirty="0" smtClean="0">
                <a:solidFill>
                  <a:schemeClr val="tx1">
                    <a:lumMod val="65000"/>
                    <a:lumOff val="35000"/>
                  </a:schemeClr>
                </a:solidFill>
                <a:latin typeface="Verdana"/>
                <a:cs typeface="Verdana"/>
              </a:rPr>
            </a:br>
            <a:r>
              <a:rPr lang="en-US" sz="2000" i="1" dirty="0" smtClean="0">
                <a:solidFill>
                  <a:schemeClr val="tx1">
                    <a:lumMod val="65000"/>
                    <a:lumOff val="35000"/>
                  </a:schemeClr>
                </a:solidFill>
                <a:latin typeface="Verdana"/>
                <a:cs typeface="Verdana"/>
              </a:rPr>
              <a:t>at </a:t>
            </a:r>
            <a:r>
              <a:rPr lang="en-US" sz="2000" i="1" dirty="0">
                <a:solidFill>
                  <a:schemeClr val="tx1">
                    <a:lumMod val="65000"/>
                    <a:lumOff val="35000"/>
                  </a:schemeClr>
                </a:solidFill>
                <a:latin typeface="Verdana"/>
                <a:cs typeface="Verdana"/>
              </a:rPr>
              <a:t>Single Season </a:t>
            </a:r>
            <a:r>
              <a:rPr lang="en-US" sz="2000" i="1" dirty="0" smtClean="0">
                <a:solidFill>
                  <a:schemeClr val="tx1">
                    <a:lumMod val="65000"/>
                    <a:lumOff val="35000"/>
                  </a:schemeClr>
                </a:solidFill>
                <a:latin typeface="Verdana"/>
                <a:cs typeface="Verdana"/>
              </a:rPr>
              <a:t>Price</a:t>
            </a:r>
            <a:endParaRPr lang="en-US" sz="2000" i="1"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Harder </a:t>
            </a:r>
            <a:r>
              <a:rPr lang="en-US" dirty="0" smtClean="0">
                <a:solidFill>
                  <a:schemeClr val="tx1">
                    <a:lumMod val="65000"/>
                    <a:lumOff val="35000"/>
                  </a:schemeClr>
                </a:solidFill>
                <a:latin typeface="Verdana"/>
                <a:cs typeface="Verdana"/>
              </a:rPr>
              <a:t>durable finish </a:t>
            </a:r>
            <a:br>
              <a:rPr lang="en-US" dirty="0" smtClean="0">
                <a:solidFill>
                  <a:schemeClr val="tx1">
                    <a:lumMod val="65000"/>
                    <a:lumOff val="35000"/>
                  </a:schemeClr>
                </a:solidFill>
                <a:latin typeface="Verdana"/>
                <a:cs typeface="Verdana"/>
              </a:rPr>
            </a:br>
            <a:r>
              <a:rPr lang="en-US" dirty="0" smtClean="0">
                <a:solidFill>
                  <a:schemeClr val="tx1">
                    <a:lumMod val="65000"/>
                    <a:lumOff val="35000"/>
                  </a:schemeClr>
                </a:solidFill>
                <a:latin typeface="Verdana"/>
                <a:cs typeface="Verdana"/>
              </a:rPr>
              <a:t>for all types </a:t>
            </a:r>
            <a:r>
              <a:rPr lang="en-US" dirty="0">
                <a:solidFill>
                  <a:schemeClr val="tx1">
                    <a:lumMod val="65000"/>
                    <a:lumOff val="35000"/>
                  </a:schemeClr>
                </a:solidFill>
                <a:latin typeface="Verdana"/>
                <a:cs typeface="Verdana"/>
              </a:rPr>
              <a:t>of </a:t>
            </a:r>
            <a:r>
              <a:rPr lang="en-US" dirty="0" smtClean="0">
                <a:solidFill>
                  <a:schemeClr val="tx1">
                    <a:lumMod val="65000"/>
                    <a:lumOff val="35000"/>
                  </a:schemeClr>
                </a:solidFill>
                <a:latin typeface="Verdana"/>
                <a:cs typeface="Verdana"/>
              </a:rPr>
              <a:t>vessels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Dependable </a:t>
            </a:r>
            <a:r>
              <a:rPr lang="en-US" dirty="0" smtClean="0">
                <a:solidFill>
                  <a:schemeClr val="tx1">
                    <a:lumMod val="65000"/>
                    <a:lumOff val="35000"/>
                  </a:schemeClr>
                </a:solidFill>
                <a:latin typeface="Verdana"/>
                <a:cs typeface="Verdana"/>
              </a:rPr>
              <a:t>performance</a:t>
            </a:r>
          </a:p>
          <a:p>
            <a:pPr marL="285750" indent="-285750">
              <a:lnSpc>
                <a:spcPct val="120000"/>
              </a:lnSpc>
              <a:buFont typeface="Arial"/>
              <a:buChar char="•"/>
            </a:pPr>
            <a:r>
              <a:rPr lang="en-US" sz="1700" dirty="0" smtClean="0">
                <a:solidFill>
                  <a:schemeClr val="tx1">
                    <a:lumMod val="65000"/>
                    <a:lumOff val="35000"/>
                  </a:schemeClr>
                </a:solidFill>
                <a:latin typeface="Verdana"/>
                <a:cs typeface="Verdana"/>
              </a:rPr>
              <a:t>PL3 Release Technology</a:t>
            </a:r>
          </a:p>
          <a:p>
            <a:pPr marL="285750" indent="-285750">
              <a:lnSpc>
                <a:spcPct val="120000"/>
              </a:lnSpc>
              <a:buFont typeface="Arial"/>
              <a:buChar char="•"/>
            </a:pPr>
            <a:endParaRPr lang="en-US" sz="1700" dirty="0">
              <a:solidFill>
                <a:schemeClr val="tx1">
                  <a:lumMod val="65000"/>
                  <a:lumOff val="35000"/>
                </a:schemeClr>
              </a:solidFill>
              <a:latin typeface="Verdana"/>
              <a:cs typeface="Verdana"/>
            </a:endParaRPr>
          </a:p>
        </p:txBody>
      </p:sp>
      <p:pic>
        <p:nvPicPr>
          <p:cNvPr id="8" name="Picture 7" descr="AF-33 high res 3in x 3.75in CMY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6442" y="955955"/>
            <a:ext cx="3696460" cy="4360314"/>
          </a:xfrm>
          <a:prstGeom prst="rect">
            <a:avLst/>
          </a:prstGeom>
        </p:spPr>
      </p:pic>
      <p:pic>
        <p:nvPicPr>
          <p:cNvPr id="3" name="Picture 2" descr="LR_BlueRGB_Positivebox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81237" y="4810365"/>
            <a:ext cx="1223297" cy="726512"/>
          </a:xfrm>
          <a:prstGeom prst="rect">
            <a:avLst/>
          </a:prstGeom>
        </p:spPr>
      </p:pic>
      <p:sp>
        <p:nvSpPr>
          <p:cNvPr id="4" name="TextBox 3"/>
          <p:cNvSpPr txBox="1"/>
          <p:nvPr/>
        </p:nvSpPr>
        <p:spPr>
          <a:xfrm>
            <a:off x="7933173" y="5404300"/>
            <a:ext cx="881508" cy="276999"/>
          </a:xfrm>
          <a:prstGeom prst="rect">
            <a:avLst/>
          </a:prstGeom>
          <a:noFill/>
        </p:spPr>
        <p:txBody>
          <a:bodyPr wrap="none" rtlCol="0">
            <a:spAutoFit/>
          </a:bodyPr>
          <a:lstStyle/>
          <a:p>
            <a:r>
              <a:rPr lang="en-US" sz="1200" i="1" dirty="0" smtClean="0">
                <a:latin typeface="Arial"/>
                <a:cs typeface="Arial"/>
              </a:rPr>
              <a:t>Approved</a:t>
            </a:r>
            <a:endParaRPr lang="en-US" sz="1200" i="1" dirty="0">
              <a:latin typeface="Arial"/>
              <a:cs typeface="Arial"/>
            </a:endParaRPr>
          </a:p>
        </p:txBody>
      </p:sp>
    </p:spTree>
    <p:extLst>
      <p:ext uri="{BB962C8B-B14F-4D97-AF65-F5344CB8AC3E}">
        <p14:creationId xmlns:p14="http://schemas.microsoft.com/office/powerpoint/2010/main" val="18283610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MISSION BAY CSF</a:t>
            </a:r>
            <a:br>
              <a:rPr lang="en-US" sz="3000" dirty="0" smtClean="0">
                <a:latin typeface="Arial"/>
                <a:cs typeface="Arial"/>
              </a:rPr>
            </a:br>
            <a:r>
              <a:rPr lang="en-US" sz="1800" i="1" dirty="0" smtClean="0">
                <a:latin typeface="Arial"/>
                <a:cs typeface="Arial"/>
              </a:rPr>
              <a:t>4500 Series</a:t>
            </a:r>
            <a:endParaRPr lang="en-US" sz="1800" i="1" dirty="0">
              <a:latin typeface="Arial"/>
              <a:cs typeface="Arial"/>
            </a:endParaRPr>
          </a:p>
        </p:txBody>
      </p:sp>
      <p:pic>
        <p:nvPicPr>
          <p:cNvPr id="4" name="Picture 3" descr="Mission Bay CSF origin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7042" y="856962"/>
            <a:ext cx="4177182" cy="4800975"/>
          </a:xfrm>
          <a:prstGeom prst="rect">
            <a:avLst/>
          </a:prstGeom>
        </p:spPr>
      </p:pic>
      <p:sp>
        <p:nvSpPr>
          <p:cNvPr id="7" name="TextBox 6"/>
          <p:cNvSpPr txBox="1"/>
          <p:nvPr/>
        </p:nvSpPr>
        <p:spPr>
          <a:xfrm>
            <a:off x="809390" y="1528629"/>
            <a:ext cx="4289830" cy="3480954"/>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Copper-Free Nano-Based Technology</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Water</a:t>
            </a:r>
            <a:r>
              <a:rPr lang="en-US" dirty="0" smtClean="0">
                <a:solidFill>
                  <a:schemeClr val="tx1">
                    <a:lumMod val="65000"/>
                    <a:lumOff val="35000"/>
                  </a:schemeClr>
                </a:solidFill>
                <a:latin typeface="Verdana"/>
                <a:cs typeface="Verdana"/>
              </a:rPr>
              <a:t>-based bottom paint</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Safest, environmentally-friendly antifouling paint on the market</a:t>
            </a:r>
          </a:p>
          <a:p>
            <a:pPr marL="285750" indent="-285750">
              <a:lnSpc>
                <a:spcPct val="120000"/>
              </a:lnSpc>
              <a:buFont typeface="Arial"/>
              <a:buChar char="•"/>
            </a:pPr>
            <a:r>
              <a:rPr lang="en-US" dirty="0">
                <a:solidFill>
                  <a:schemeClr val="tx1">
                    <a:lumMod val="65000"/>
                    <a:lumOff val="35000"/>
                  </a:schemeClr>
                </a:solidFill>
                <a:latin typeface="Verdana"/>
                <a:cs typeface="Verdana"/>
              </a:rPr>
              <a:t>Over 80% lower VOC's than solvent-based</a:t>
            </a:r>
          </a:p>
          <a:p>
            <a:pPr marL="285750" indent="-285750">
              <a:lnSpc>
                <a:spcPct val="120000"/>
              </a:lnSpc>
              <a:buFont typeface="Arial"/>
              <a:buChar char="•"/>
            </a:pPr>
            <a:r>
              <a:rPr lang="en-US" dirty="0">
                <a:solidFill>
                  <a:schemeClr val="tx1">
                    <a:lumMod val="65000"/>
                    <a:lumOff val="35000"/>
                  </a:schemeClr>
                </a:solidFill>
                <a:latin typeface="Verdana"/>
                <a:cs typeface="Verdana"/>
              </a:rPr>
              <a:t>Completely eliminates the leaching of copper compounds into the environment</a:t>
            </a:r>
          </a:p>
        </p:txBody>
      </p:sp>
    </p:spTree>
    <p:extLst>
      <p:ext uri="{BB962C8B-B14F-4D97-AF65-F5344CB8AC3E}">
        <p14:creationId xmlns:p14="http://schemas.microsoft.com/office/powerpoint/2010/main" val="19956998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MISSION BAY</a:t>
            </a:r>
            <a:br>
              <a:rPr lang="en-US" sz="3000" dirty="0" smtClean="0">
                <a:latin typeface="Arial"/>
                <a:cs typeface="Arial"/>
              </a:rPr>
            </a:br>
            <a:r>
              <a:rPr lang="en-US" sz="1800" i="1" dirty="0" smtClean="0">
                <a:latin typeface="Arial"/>
                <a:cs typeface="Arial"/>
              </a:rPr>
              <a:t>4000 Series</a:t>
            </a:r>
            <a:endParaRPr lang="en-US" sz="1800" i="1" dirty="0">
              <a:latin typeface="Arial"/>
              <a:cs typeface="Arial"/>
            </a:endParaRPr>
          </a:p>
        </p:txBody>
      </p:sp>
      <p:pic>
        <p:nvPicPr>
          <p:cNvPr id="3" name="Picture 2" descr="Mission Bay origina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3248" y="635222"/>
            <a:ext cx="4091388" cy="4719452"/>
          </a:xfrm>
          <a:prstGeom prst="rect">
            <a:avLst/>
          </a:prstGeom>
        </p:spPr>
      </p:pic>
      <p:sp>
        <p:nvSpPr>
          <p:cNvPr id="7" name="TextBox 6"/>
          <p:cNvSpPr txBox="1"/>
          <p:nvPr/>
        </p:nvSpPr>
        <p:spPr>
          <a:xfrm>
            <a:off x="809390" y="1528629"/>
            <a:ext cx="4289830" cy="3480954"/>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Environmentally </a:t>
            </a:r>
            <a:r>
              <a:rPr lang="en-US" sz="2000" i="1" dirty="0" smtClean="0">
                <a:solidFill>
                  <a:schemeClr val="tx1">
                    <a:lumMod val="65000"/>
                    <a:lumOff val="35000"/>
                  </a:schemeClr>
                </a:solidFill>
                <a:latin typeface="Verdana"/>
                <a:cs typeface="Verdana"/>
              </a:rPr>
              <a:t>Friendly </a:t>
            </a:r>
            <a:r>
              <a:rPr lang="en-US" sz="2000" i="1" dirty="0" err="1">
                <a:solidFill>
                  <a:schemeClr val="tx1">
                    <a:lumMod val="65000"/>
                    <a:lumOff val="35000"/>
                  </a:schemeClr>
                </a:solidFill>
                <a:latin typeface="Verdana"/>
                <a:cs typeface="Verdana"/>
              </a:rPr>
              <a:t>Antifoulant</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smtClean="0">
                <a:solidFill>
                  <a:schemeClr val="tx1">
                    <a:lumMod val="65000"/>
                    <a:lumOff val="35000"/>
                  </a:schemeClr>
                </a:solidFill>
                <a:latin typeface="Verdana"/>
                <a:cs typeface="Verdana"/>
              </a:rPr>
              <a:t>UV-reactive biocide</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The most advanced non-metal biocide available</a:t>
            </a:r>
          </a:p>
          <a:p>
            <a:pPr marL="285750" indent="-285750">
              <a:lnSpc>
                <a:spcPct val="120000"/>
              </a:lnSpc>
              <a:buFont typeface="Arial"/>
              <a:buChar char="•"/>
            </a:pPr>
            <a:r>
              <a:rPr lang="en-US" dirty="0">
                <a:solidFill>
                  <a:schemeClr val="tx1">
                    <a:lumMod val="65000"/>
                    <a:lumOff val="35000"/>
                  </a:schemeClr>
                </a:solidFill>
                <a:latin typeface="Verdana"/>
                <a:cs typeface="Verdana"/>
              </a:rPr>
              <a:t>No barrier coat needed over most antifouling paints</a:t>
            </a:r>
          </a:p>
          <a:p>
            <a:pPr marL="285750" indent="-285750">
              <a:lnSpc>
                <a:spcPct val="120000"/>
              </a:lnSpc>
              <a:buFont typeface="Arial"/>
              <a:buChar char="•"/>
            </a:pPr>
            <a:r>
              <a:rPr lang="en-US" dirty="0">
                <a:solidFill>
                  <a:schemeClr val="tx1">
                    <a:lumMod val="65000"/>
                    <a:lumOff val="35000"/>
                  </a:schemeClr>
                </a:solidFill>
                <a:latin typeface="Verdana"/>
                <a:cs typeface="Verdana"/>
              </a:rPr>
              <a:t>Ideal for all types of craft – fiberglass to aluminum</a:t>
            </a:r>
          </a:p>
          <a:p>
            <a:pPr marL="285750" indent="-285750">
              <a:lnSpc>
                <a:spcPct val="120000"/>
              </a:lnSpc>
              <a:buFont typeface="Arial"/>
              <a:buChar char="•"/>
            </a:pPr>
            <a:r>
              <a:rPr lang="en-US" dirty="0">
                <a:solidFill>
                  <a:schemeClr val="tx1">
                    <a:lumMod val="65000"/>
                    <a:lumOff val="35000"/>
                  </a:schemeClr>
                </a:solidFill>
                <a:latin typeface="Verdana"/>
                <a:cs typeface="Verdana"/>
              </a:rPr>
              <a:t>Helps prevent electrolysis</a:t>
            </a:r>
          </a:p>
        </p:txBody>
      </p:sp>
      <p:pic>
        <p:nvPicPr>
          <p:cNvPr id="8" name="Picture 7" descr="LR_BlueRGB_Positivebox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0703" y="4810365"/>
            <a:ext cx="1223297" cy="726512"/>
          </a:xfrm>
          <a:prstGeom prst="rect">
            <a:avLst/>
          </a:prstGeom>
        </p:spPr>
      </p:pic>
      <p:sp>
        <p:nvSpPr>
          <p:cNvPr id="9" name="TextBox 8"/>
          <p:cNvSpPr txBox="1"/>
          <p:nvPr/>
        </p:nvSpPr>
        <p:spPr>
          <a:xfrm>
            <a:off x="8072639" y="5404300"/>
            <a:ext cx="881508" cy="276999"/>
          </a:xfrm>
          <a:prstGeom prst="rect">
            <a:avLst/>
          </a:prstGeom>
          <a:noFill/>
        </p:spPr>
        <p:txBody>
          <a:bodyPr wrap="none" rtlCol="0">
            <a:spAutoFit/>
          </a:bodyPr>
          <a:lstStyle/>
          <a:p>
            <a:r>
              <a:rPr lang="en-US" sz="1200" i="1" dirty="0" smtClean="0">
                <a:latin typeface="Arial"/>
                <a:cs typeface="Arial"/>
              </a:rPr>
              <a:t>Approved</a:t>
            </a:r>
            <a:endParaRPr lang="en-US" sz="1200" i="1" dirty="0">
              <a:latin typeface="Arial"/>
              <a:cs typeface="Arial"/>
            </a:endParaRPr>
          </a:p>
        </p:txBody>
      </p:sp>
    </p:spTree>
    <p:extLst>
      <p:ext uri="{BB962C8B-B14F-4D97-AF65-F5344CB8AC3E}">
        <p14:creationId xmlns:p14="http://schemas.microsoft.com/office/powerpoint/2010/main" val="6120491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CUKOTE BIOCIDE PLUS</a:t>
            </a:r>
            <a:br>
              <a:rPr lang="en-US" sz="3000" dirty="0" smtClean="0">
                <a:latin typeface="Arial"/>
                <a:cs typeface="Arial"/>
              </a:rPr>
            </a:br>
            <a:r>
              <a:rPr lang="en-US" sz="1800" i="1" dirty="0" smtClean="0">
                <a:latin typeface="Arial"/>
                <a:cs typeface="Arial"/>
              </a:rPr>
              <a:t>3500 Series</a:t>
            </a:r>
            <a:endParaRPr lang="en-US" sz="1800" i="1" dirty="0">
              <a:latin typeface="Arial"/>
              <a:cs typeface="Arial"/>
            </a:endParaRPr>
          </a:p>
        </p:txBody>
      </p:sp>
      <p:sp>
        <p:nvSpPr>
          <p:cNvPr id="7" name="TextBox 6"/>
          <p:cNvSpPr txBox="1"/>
          <p:nvPr/>
        </p:nvSpPr>
        <p:spPr>
          <a:xfrm>
            <a:off x="809390" y="1528629"/>
            <a:ext cx="4289830" cy="3813352"/>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Ablative Copolymer </a:t>
            </a:r>
          </a:p>
          <a:p>
            <a:pPr>
              <a:lnSpc>
                <a:spcPct val="120000"/>
              </a:lnSpc>
            </a:pPr>
            <a:r>
              <a:rPr lang="en-US" sz="2000" i="1" dirty="0" smtClean="0">
                <a:solidFill>
                  <a:schemeClr val="tx1">
                    <a:lumMod val="65000"/>
                    <a:lumOff val="35000"/>
                  </a:schemeClr>
                </a:solidFill>
                <a:latin typeface="Verdana"/>
                <a:cs typeface="Verdana"/>
              </a:rPr>
              <a:t>with </a:t>
            </a:r>
            <a:r>
              <a:rPr lang="en-US" sz="2000" i="1" dirty="0">
                <a:solidFill>
                  <a:schemeClr val="tx1">
                    <a:lumMod val="65000"/>
                    <a:lumOff val="35000"/>
                  </a:schemeClr>
                </a:solidFill>
                <a:latin typeface="Verdana"/>
                <a:cs typeface="Verdana"/>
              </a:rPr>
              <a:t>Slime Resistance</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Dual biocides with Slime Control</a:t>
            </a:r>
          </a:p>
          <a:p>
            <a:pPr marL="285750" indent="-285750">
              <a:lnSpc>
                <a:spcPct val="120000"/>
              </a:lnSpc>
              <a:buFont typeface="Arial"/>
              <a:buChar char="•"/>
            </a:pPr>
            <a:r>
              <a:rPr lang="en-US" dirty="0">
                <a:solidFill>
                  <a:schemeClr val="tx1">
                    <a:lumMod val="65000"/>
                    <a:lumOff val="35000"/>
                  </a:schemeClr>
                </a:solidFill>
                <a:latin typeface="Verdana"/>
                <a:cs typeface="Verdana"/>
              </a:rPr>
              <a:t>Highest Quality Ablative Product on the </a:t>
            </a:r>
            <a:r>
              <a:rPr lang="en-US" dirty="0" smtClean="0">
                <a:solidFill>
                  <a:schemeClr val="tx1">
                    <a:lumMod val="65000"/>
                    <a:lumOff val="35000"/>
                  </a:schemeClr>
                </a:solidFill>
                <a:latin typeface="Verdana"/>
                <a:cs typeface="Verdana"/>
              </a:rPr>
              <a:t>Market</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Ablative Coating Eliminates Heavy Buildup of </a:t>
            </a:r>
            <a:r>
              <a:rPr lang="en-US" dirty="0" smtClean="0">
                <a:solidFill>
                  <a:schemeClr val="tx1">
                    <a:lumMod val="65000"/>
                    <a:lumOff val="35000"/>
                  </a:schemeClr>
                </a:solidFill>
                <a:latin typeface="Verdana"/>
                <a:cs typeface="Verdana"/>
              </a:rPr>
              <a:t>Paint</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Self Polishing with Slime </a:t>
            </a:r>
            <a:r>
              <a:rPr lang="en-US" dirty="0" smtClean="0">
                <a:solidFill>
                  <a:schemeClr val="tx1">
                    <a:lumMod val="65000"/>
                    <a:lumOff val="35000"/>
                  </a:schemeClr>
                </a:solidFill>
                <a:latin typeface="Verdana"/>
                <a:cs typeface="Verdana"/>
              </a:rPr>
              <a:t>Resistance</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May Be Taken In and Out the Water Without Affecting </a:t>
            </a:r>
            <a:endParaRPr lang="en-US" sz="1700" dirty="0">
              <a:solidFill>
                <a:schemeClr val="tx1">
                  <a:lumMod val="65000"/>
                  <a:lumOff val="35000"/>
                </a:schemeClr>
              </a:solidFill>
              <a:latin typeface="Verdana"/>
              <a:cs typeface="Verdana"/>
            </a:endParaRPr>
          </a:p>
        </p:txBody>
      </p:sp>
      <p:pic>
        <p:nvPicPr>
          <p:cNvPr id="3" name="Picture 2" descr="CUKOTE BIO PLUS rgb w trans b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1900" y="850056"/>
            <a:ext cx="3872736" cy="4730681"/>
          </a:xfrm>
          <a:prstGeom prst="rect">
            <a:avLst/>
          </a:prstGeom>
        </p:spPr>
      </p:pic>
    </p:spTree>
    <p:extLst>
      <p:ext uri="{BB962C8B-B14F-4D97-AF65-F5344CB8AC3E}">
        <p14:creationId xmlns:p14="http://schemas.microsoft.com/office/powerpoint/2010/main" val="23102974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ISLANDS 44 TF</a:t>
            </a:r>
            <a:br>
              <a:rPr lang="en-US" sz="3000" dirty="0" smtClean="0">
                <a:latin typeface="Arial"/>
                <a:cs typeface="Arial"/>
              </a:rPr>
            </a:br>
            <a:r>
              <a:rPr lang="en-US" sz="1800" i="1" dirty="0" smtClean="0">
                <a:latin typeface="Arial"/>
                <a:cs typeface="Arial"/>
              </a:rPr>
              <a:t>1000TF Series</a:t>
            </a:r>
            <a:endParaRPr lang="en-US" sz="1800" i="1" dirty="0">
              <a:latin typeface="Arial"/>
              <a:cs typeface="Arial"/>
            </a:endParaRPr>
          </a:p>
        </p:txBody>
      </p:sp>
      <p:pic>
        <p:nvPicPr>
          <p:cNvPr id="8" name="Picture 7" descr="DSC_0007 Islands 44 TF by Mike rgb smal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7047" y="880135"/>
            <a:ext cx="3953256" cy="4572000"/>
          </a:xfrm>
          <a:prstGeom prst="rect">
            <a:avLst/>
          </a:prstGeom>
        </p:spPr>
      </p:pic>
      <p:sp>
        <p:nvSpPr>
          <p:cNvPr id="7" name="TextBox 6"/>
          <p:cNvSpPr txBox="1"/>
          <p:nvPr/>
        </p:nvSpPr>
        <p:spPr>
          <a:xfrm>
            <a:off x="809390" y="1528629"/>
            <a:ext cx="4289830" cy="3222421"/>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A Self-Cleaning Co-Polymer Antifouling Bottom </a:t>
            </a:r>
            <a:r>
              <a:rPr lang="en-US" sz="2000" i="1" dirty="0" smtClean="0">
                <a:solidFill>
                  <a:schemeClr val="tx1">
                    <a:lumMod val="65000"/>
                    <a:lumOff val="35000"/>
                  </a:schemeClr>
                </a:solidFill>
                <a:latin typeface="Verdana"/>
                <a:cs typeface="Verdana"/>
              </a:rPr>
              <a:t>Paint formulated </a:t>
            </a:r>
            <a:r>
              <a:rPr lang="en-US" sz="2000" i="1" dirty="0">
                <a:solidFill>
                  <a:schemeClr val="tx1">
                    <a:lumMod val="65000"/>
                    <a:lumOff val="35000"/>
                  </a:schemeClr>
                </a:solidFill>
                <a:latin typeface="Verdana"/>
                <a:cs typeface="Verdana"/>
              </a:rPr>
              <a:t>for use in </a:t>
            </a:r>
            <a:endParaRPr lang="en-US" sz="2000" i="1" dirty="0" smtClean="0">
              <a:solidFill>
                <a:schemeClr val="tx1">
                  <a:lumMod val="65000"/>
                  <a:lumOff val="35000"/>
                </a:schemeClr>
              </a:solidFill>
              <a:latin typeface="Verdana"/>
              <a:cs typeface="Verdana"/>
            </a:endParaRPr>
          </a:p>
          <a:p>
            <a:pPr>
              <a:lnSpc>
                <a:spcPct val="120000"/>
              </a:lnSpc>
            </a:pPr>
            <a:r>
              <a:rPr lang="en-US" sz="2000" i="1" dirty="0" smtClean="0">
                <a:solidFill>
                  <a:schemeClr val="tx1">
                    <a:lumMod val="65000"/>
                    <a:lumOff val="35000"/>
                  </a:schemeClr>
                </a:solidFill>
                <a:latin typeface="Verdana"/>
                <a:cs typeface="Verdana"/>
              </a:rPr>
              <a:t>Caribbean </a:t>
            </a:r>
            <a:r>
              <a:rPr lang="en-US" sz="2000" i="1" dirty="0">
                <a:solidFill>
                  <a:schemeClr val="tx1">
                    <a:lumMod val="65000"/>
                    <a:lumOff val="35000"/>
                  </a:schemeClr>
                </a:solidFill>
                <a:latin typeface="Verdana"/>
                <a:cs typeface="Verdana"/>
              </a:rPr>
              <a:t>waters</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smtClean="0">
                <a:solidFill>
                  <a:schemeClr val="tx1">
                    <a:lumMod val="65000"/>
                    <a:lumOff val="35000"/>
                  </a:schemeClr>
                </a:solidFill>
                <a:latin typeface="Verdana"/>
                <a:cs typeface="Verdana"/>
              </a:rPr>
              <a:t>Developed for the harshest tropical environments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Self</a:t>
            </a:r>
            <a:r>
              <a:rPr lang="en-US" dirty="0" smtClean="0">
                <a:solidFill>
                  <a:schemeClr val="tx1">
                    <a:lumMod val="65000"/>
                    <a:lumOff val="35000"/>
                  </a:schemeClr>
                </a:solidFill>
                <a:latin typeface="Verdana"/>
                <a:cs typeface="Verdana"/>
              </a:rPr>
              <a:t>-polishing ablative</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smtClean="0">
                <a:solidFill>
                  <a:schemeClr val="tx1">
                    <a:lumMod val="65000"/>
                    <a:lumOff val="35000"/>
                  </a:schemeClr>
                </a:solidFill>
                <a:latin typeface="Verdana"/>
                <a:cs typeface="Verdana"/>
              </a:rPr>
              <a:t>Tin-FREE</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smtClean="0">
                <a:solidFill>
                  <a:schemeClr val="tx1">
                    <a:lumMod val="65000"/>
                    <a:lumOff val="35000"/>
                  </a:schemeClr>
                </a:solidFill>
                <a:latin typeface="Verdana"/>
                <a:cs typeface="Verdana"/>
              </a:rPr>
              <a:t>Low load of copper</a:t>
            </a:r>
            <a:endParaRPr lang="en-US" dirty="0">
              <a:solidFill>
                <a:schemeClr val="tx1">
                  <a:lumMod val="65000"/>
                  <a:lumOff val="35000"/>
                </a:schemeClr>
              </a:solidFill>
              <a:latin typeface="Verdana"/>
              <a:cs typeface="Verdana"/>
            </a:endParaRPr>
          </a:p>
        </p:txBody>
      </p:sp>
    </p:spTree>
    <p:extLst>
      <p:ext uri="{BB962C8B-B14F-4D97-AF65-F5344CB8AC3E}">
        <p14:creationId xmlns:p14="http://schemas.microsoft.com/office/powerpoint/2010/main" val="30464741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ISLANDS 77 Plus</a:t>
            </a:r>
            <a:br>
              <a:rPr lang="en-US" sz="3000" dirty="0" smtClean="0">
                <a:latin typeface="Arial"/>
                <a:cs typeface="Arial"/>
              </a:rPr>
            </a:br>
            <a:r>
              <a:rPr lang="en-US" sz="1800" i="1" dirty="0" smtClean="0">
                <a:latin typeface="Arial"/>
                <a:cs typeface="Arial"/>
              </a:rPr>
              <a:t>7700 Series</a:t>
            </a:r>
            <a:endParaRPr lang="en-US" sz="1800" i="1" dirty="0">
              <a:latin typeface="Arial"/>
              <a:cs typeface="Arial"/>
            </a:endParaRPr>
          </a:p>
        </p:txBody>
      </p:sp>
      <p:sp>
        <p:nvSpPr>
          <p:cNvPr id="7" name="TextBox 6"/>
          <p:cNvSpPr txBox="1"/>
          <p:nvPr/>
        </p:nvSpPr>
        <p:spPr>
          <a:xfrm>
            <a:off x="809390" y="1528629"/>
            <a:ext cx="4289830" cy="2483757"/>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Alternative Tin-Free </a:t>
            </a:r>
            <a:r>
              <a:rPr lang="en-US" sz="2000" i="1" dirty="0" smtClean="0">
                <a:solidFill>
                  <a:schemeClr val="tx1">
                    <a:lumMod val="65000"/>
                    <a:lumOff val="35000"/>
                  </a:schemeClr>
                </a:solidFill>
                <a:latin typeface="Verdana"/>
                <a:cs typeface="Verdana"/>
              </a:rPr>
              <a:t/>
            </a:r>
            <a:br>
              <a:rPr lang="en-US" sz="2000" i="1" dirty="0" smtClean="0">
                <a:solidFill>
                  <a:schemeClr val="tx1">
                    <a:lumMod val="65000"/>
                    <a:lumOff val="35000"/>
                  </a:schemeClr>
                </a:solidFill>
                <a:latin typeface="Verdana"/>
                <a:cs typeface="Verdana"/>
              </a:rPr>
            </a:br>
            <a:r>
              <a:rPr lang="en-US" sz="2000" i="1" dirty="0" smtClean="0">
                <a:solidFill>
                  <a:schemeClr val="tx1">
                    <a:lumMod val="65000"/>
                    <a:lumOff val="35000"/>
                  </a:schemeClr>
                </a:solidFill>
                <a:latin typeface="Verdana"/>
                <a:cs typeface="Verdana"/>
              </a:rPr>
              <a:t>with </a:t>
            </a:r>
            <a:r>
              <a:rPr lang="en-US" sz="2000" i="1" dirty="0">
                <a:solidFill>
                  <a:schemeClr val="tx1">
                    <a:lumMod val="65000"/>
                    <a:lumOff val="35000"/>
                  </a:schemeClr>
                </a:solidFill>
                <a:latin typeface="Verdana"/>
                <a:cs typeface="Verdana"/>
              </a:rPr>
              <a:t>High Copper Content</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smtClean="0">
                <a:solidFill>
                  <a:schemeClr val="tx1">
                    <a:lumMod val="65000"/>
                    <a:lumOff val="35000"/>
                  </a:schemeClr>
                </a:solidFill>
                <a:latin typeface="Verdana"/>
                <a:cs typeface="Verdana"/>
              </a:rPr>
              <a:t>More environmentally friendly</a:t>
            </a:r>
          </a:p>
          <a:p>
            <a:pPr marL="285750" indent="-285750">
              <a:lnSpc>
                <a:spcPct val="120000"/>
              </a:lnSpc>
              <a:buFont typeface="Arial"/>
              <a:buChar char="•"/>
            </a:pPr>
            <a:r>
              <a:rPr lang="en-US" dirty="0" smtClean="0">
                <a:solidFill>
                  <a:schemeClr val="tx1">
                    <a:lumMod val="65000"/>
                    <a:lumOff val="35000"/>
                  </a:schemeClr>
                </a:solidFill>
                <a:latin typeface="Verdana"/>
                <a:cs typeface="Verdana"/>
              </a:rPr>
              <a:t>Proven </a:t>
            </a:r>
            <a:r>
              <a:rPr lang="en-US" dirty="0">
                <a:solidFill>
                  <a:schemeClr val="tx1">
                    <a:lumMod val="65000"/>
                    <a:lumOff val="35000"/>
                  </a:schemeClr>
                </a:solidFill>
                <a:latin typeface="Verdana"/>
                <a:cs typeface="Verdana"/>
              </a:rPr>
              <a:t>in </a:t>
            </a:r>
            <a:r>
              <a:rPr lang="en-US" dirty="0" smtClean="0">
                <a:solidFill>
                  <a:schemeClr val="tx1">
                    <a:lumMod val="65000"/>
                    <a:lumOff val="35000"/>
                  </a:schemeClr>
                </a:solidFill>
                <a:latin typeface="Verdana"/>
                <a:cs typeface="Verdana"/>
              </a:rPr>
              <a:t>all waters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Advanced Biocide </a:t>
            </a:r>
            <a:r>
              <a:rPr lang="en-US" dirty="0" smtClean="0">
                <a:solidFill>
                  <a:schemeClr val="tx1">
                    <a:lumMod val="65000"/>
                    <a:lumOff val="35000"/>
                  </a:schemeClr>
                </a:solidFill>
                <a:latin typeface="Verdana"/>
                <a:cs typeface="Verdana"/>
              </a:rPr>
              <a:t>Technology</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Self</a:t>
            </a:r>
            <a:r>
              <a:rPr lang="en-US" dirty="0" smtClean="0">
                <a:solidFill>
                  <a:schemeClr val="tx1">
                    <a:lumMod val="65000"/>
                    <a:lumOff val="35000"/>
                  </a:schemeClr>
                </a:solidFill>
                <a:latin typeface="Verdana"/>
                <a:cs typeface="Verdana"/>
              </a:rPr>
              <a:t>-polishing polymer </a:t>
            </a:r>
            <a:br>
              <a:rPr lang="en-US" dirty="0" smtClean="0">
                <a:solidFill>
                  <a:schemeClr val="tx1">
                    <a:lumMod val="65000"/>
                    <a:lumOff val="35000"/>
                  </a:schemeClr>
                </a:solidFill>
                <a:latin typeface="Verdana"/>
                <a:cs typeface="Verdana"/>
              </a:rPr>
            </a:br>
            <a:r>
              <a:rPr lang="en-US" dirty="0" smtClean="0">
                <a:solidFill>
                  <a:schemeClr val="tx1">
                    <a:lumMod val="65000"/>
                    <a:lumOff val="35000"/>
                  </a:schemeClr>
                </a:solidFill>
                <a:latin typeface="Verdana"/>
                <a:cs typeface="Verdana"/>
              </a:rPr>
              <a:t>binding system</a:t>
            </a:r>
            <a:endParaRPr lang="en-US" dirty="0">
              <a:solidFill>
                <a:schemeClr val="tx1">
                  <a:lumMod val="65000"/>
                  <a:lumOff val="35000"/>
                </a:schemeClr>
              </a:solidFill>
              <a:latin typeface="Verdana"/>
              <a:cs typeface="Verdana"/>
            </a:endParaRPr>
          </a:p>
        </p:txBody>
      </p:sp>
      <p:pic>
        <p:nvPicPr>
          <p:cNvPr id="4" name="Picture 3" descr="Islands 77 Plus ccd 2-6-14 trans bg.ps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9575" y="801406"/>
            <a:ext cx="3971325" cy="4524833"/>
          </a:xfrm>
          <a:prstGeom prst="rect">
            <a:avLst/>
          </a:prstGeom>
        </p:spPr>
      </p:pic>
      <p:pic>
        <p:nvPicPr>
          <p:cNvPr id="8" name="Picture 7" descr="LR_BlueRGB_Positivebox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0703" y="4810365"/>
            <a:ext cx="1223297" cy="726512"/>
          </a:xfrm>
          <a:prstGeom prst="rect">
            <a:avLst/>
          </a:prstGeom>
        </p:spPr>
      </p:pic>
      <p:sp>
        <p:nvSpPr>
          <p:cNvPr id="9" name="TextBox 8"/>
          <p:cNvSpPr txBox="1"/>
          <p:nvPr/>
        </p:nvSpPr>
        <p:spPr>
          <a:xfrm>
            <a:off x="8072639" y="5404300"/>
            <a:ext cx="881508" cy="276999"/>
          </a:xfrm>
          <a:prstGeom prst="rect">
            <a:avLst/>
          </a:prstGeom>
          <a:noFill/>
        </p:spPr>
        <p:txBody>
          <a:bodyPr wrap="none" rtlCol="0">
            <a:spAutoFit/>
          </a:bodyPr>
          <a:lstStyle/>
          <a:p>
            <a:r>
              <a:rPr lang="en-US" sz="1200" i="1" dirty="0" smtClean="0">
                <a:latin typeface="Arial"/>
                <a:cs typeface="Arial"/>
              </a:rPr>
              <a:t>Approved</a:t>
            </a:r>
            <a:endParaRPr lang="en-US" sz="1200" i="1" dirty="0">
              <a:latin typeface="Arial"/>
              <a:cs typeface="Arial"/>
            </a:endParaRPr>
          </a:p>
        </p:txBody>
      </p:sp>
    </p:spTree>
    <p:extLst>
      <p:ext uri="{BB962C8B-B14F-4D97-AF65-F5344CB8AC3E}">
        <p14:creationId xmlns:p14="http://schemas.microsoft.com/office/powerpoint/2010/main" val="1230640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MONTEREY</a:t>
            </a:r>
            <a:br>
              <a:rPr lang="en-US" sz="3000" dirty="0" smtClean="0">
                <a:latin typeface="Arial"/>
                <a:cs typeface="Arial"/>
              </a:rPr>
            </a:br>
            <a:r>
              <a:rPr lang="en-US" sz="1800" i="1" dirty="0" smtClean="0">
                <a:latin typeface="Arial"/>
                <a:cs typeface="Arial"/>
              </a:rPr>
              <a:t>5400 Series</a:t>
            </a:r>
            <a:endParaRPr lang="en-US" sz="1800" i="1" dirty="0">
              <a:latin typeface="Arial"/>
              <a:cs typeface="Arial"/>
            </a:endParaRPr>
          </a:p>
        </p:txBody>
      </p:sp>
      <p:sp>
        <p:nvSpPr>
          <p:cNvPr id="7" name="TextBox 6"/>
          <p:cNvSpPr txBox="1"/>
          <p:nvPr/>
        </p:nvSpPr>
        <p:spPr>
          <a:xfrm>
            <a:off x="809390" y="1528629"/>
            <a:ext cx="4289830" cy="3111622"/>
          </a:xfrm>
          <a:prstGeom prst="rect">
            <a:avLst/>
          </a:prstGeom>
          <a:noFill/>
        </p:spPr>
        <p:txBody>
          <a:bodyPr wrap="square" numCol="1" rtlCol="0">
            <a:spAutoFit/>
          </a:bodyPr>
          <a:lstStyle/>
          <a:p>
            <a:pPr>
              <a:lnSpc>
                <a:spcPct val="120000"/>
              </a:lnSpc>
            </a:pPr>
            <a:r>
              <a:rPr lang="en-US" sz="2000" i="1" dirty="0" smtClean="0">
                <a:solidFill>
                  <a:schemeClr val="tx1">
                    <a:lumMod val="65000"/>
                    <a:lumOff val="35000"/>
                  </a:schemeClr>
                </a:solidFill>
                <a:latin typeface="Verdana"/>
                <a:cs typeface="Verdana"/>
              </a:rPr>
              <a:t>Water-Based – Low VOCs</a:t>
            </a:r>
          </a:p>
          <a:p>
            <a:pPr marL="285750" indent="-285750">
              <a:lnSpc>
                <a:spcPct val="120000"/>
              </a:lnSpc>
              <a:buFont typeface="Arial"/>
              <a:buChar char="•"/>
            </a:pPr>
            <a:r>
              <a:rPr lang="en-US" dirty="0">
                <a:solidFill>
                  <a:schemeClr val="tx1">
                    <a:lumMod val="65000"/>
                    <a:lumOff val="35000"/>
                  </a:schemeClr>
                </a:solidFill>
                <a:latin typeface="Verdana"/>
                <a:cs typeface="Verdana"/>
              </a:rPr>
              <a:t>Harder ablative finish (lasts longer on higher speed vessels)</a:t>
            </a:r>
          </a:p>
          <a:p>
            <a:pPr marL="285750" indent="-285750">
              <a:lnSpc>
                <a:spcPct val="120000"/>
              </a:lnSpc>
              <a:buFont typeface="Arial"/>
              <a:buChar char="•"/>
            </a:pPr>
            <a:r>
              <a:rPr lang="en-US" dirty="0">
                <a:solidFill>
                  <a:schemeClr val="tx1">
                    <a:lumMod val="65000"/>
                    <a:lumOff val="35000"/>
                  </a:schemeClr>
                </a:solidFill>
                <a:latin typeface="Verdana"/>
                <a:cs typeface="Verdana"/>
              </a:rPr>
              <a:t>Better color consistency for </a:t>
            </a:r>
            <a:r>
              <a:rPr lang="en-US" dirty="0" smtClean="0">
                <a:solidFill>
                  <a:schemeClr val="tx1">
                    <a:lumMod val="65000"/>
                    <a:lumOff val="35000"/>
                  </a:schemeClr>
                </a:solidFill>
                <a:latin typeface="Verdana"/>
                <a:cs typeface="Verdana"/>
              </a:rPr>
              <a:t/>
            </a:r>
            <a:br>
              <a:rPr lang="en-US" dirty="0" smtClean="0">
                <a:solidFill>
                  <a:schemeClr val="tx1">
                    <a:lumMod val="65000"/>
                    <a:lumOff val="35000"/>
                  </a:schemeClr>
                </a:solidFill>
                <a:latin typeface="Verdana"/>
                <a:cs typeface="Verdana"/>
              </a:rPr>
            </a:br>
            <a:r>
              <a:rPr lang="en-US" dirty="0" smtClean="0">
                <a:solidFill>
                  <a:schemeClr val="tx1">
                    <a:lumMod val="65000"/>
                    <a:lumOff val="35000"/>
                  </a:schemeClr>
                </a:solidFill>
                <a:latin typeface="Verdana"/>
                <a:cs typeface="Verdana"/>
              </a:rPr>
              <a:t>color </a:t>
            </a:r>
            <a:r>
              <a:rPr lang="en-US" dirty="0">
                <a:solidFill>
                  <a:schemeClr val="tx1">
                    <a:lumMod val="65000"/>
                    <a:lumOff val="35000"/>
                  </a:schemeClr>
                </a:solidFill>
                <a:latin typeface="Verdana"/>
                <a:cs typeface="Verdana"/>
              </a:rPr>
              <a:t>matching</a:t>
            </a:r>
          </a:p>
          <a:p>
            <a:pPr marL="285750" indent="-285750">
              <a:lnSpc>
                <a:spcPct val="120000"/>
              </a:lnSpc>
              <a:buFont typeface="Arial"/>
              <a:buChar char="•"/>
            </a:pPr>
            <a:r>
              <a:rPr lang="en-US" dirty="0">
                <a:solidFill>
                  <a:schemeClr val="tx1">
                    <a:lumMod val="65000"/>
                    <a:lumOff val="35000"/>
                  </a:schemeClr>
                </a:solidFill>
                <a:latin typeface="Verdana"/>
                <a:cs typeface="Verdana"/>
              </a:rPr>
              <a:t>Consistent viscosity = better flow and rolling ability</a:t>
            </a:r>
          </a:p>
          <a:p>
            <a:pPr marL="285750" indent="-285750">
              <a:lnSpc>
                <a:spcPct val="120000"/>
              </a:lnSpc>
              <a:buFont typeface="Arial"/>
              <a:buChar char="•"/>
            </a:pPr>
            <a:r>
              <a:rPr lang="en-US" dirty="0">
                <a:solidFill>
                  <a:schemeClr val="tx1">
                    <a:lumMod val="65000"/>
                    <a:lumOff val="35000"/>
                  </a:schemeClr>
                </a:solidFill>
                <a:latin typeface="Verdana"/>
                <a:cs typeface="Verdana"/>
              </a:rPr>
              <a:t>May be applied over other ablative </a:t>
            </a:r>
            <a:r>
              <a:rPr lang="en-US" dirty="0" err="1" smtClean="0">
                <a:solidFill>
                  <a:schemeClr val="tx1">
                    <a:lumMod val="65000"/>
                    <a:lumOff val="35000"/>
                  </a:schemeClr>
                </a:solidFill>
                <a:latin typeface="Verdana"/>
                <a:cs typeface="Verdana"/>
              </a:rPr>
              <a:t>antifoulant</a:t>
            </a:r>
            <a:r>
              <a:rPr lang="en-US" dirty="0" smtClean="0">
                <a:solidFill>
                  <a:schemeClr val="tx1">
                    <a:lumMod val="65000"/>
                    <a:lumOff val="35000"/>
                  </a:schemeClr>
                </a:solidFill>
                <a:latin typeface="Verdana"/>
                <a:cs typeface="Verdana"/>
              </a:rPr>
              <a:t> </a:t>
            </a:r>
            <a:r>
              <a:rPr lang="en-US" dirty="0">
                <a:solidFill>
                  <a:schemeClr val="tx1">
                    <a:lumMod val="65000"/>
                    <a:lumOff val="35000"/>
                  </a:schemeClr>
                </a:solidFill>
                <a:latin typeface="Verdana"/>
                <a:cs typeface="Verdana"/>
              </a:rPr>
              <a:t>paints</a:t>
            </a:r>
          </a:p>
        </p:txBody>
      </p:sp>
      <p:pic>
        <p:nvPicPr>
          <p:cNvPr id="3" name="Picture 2" descr="Monterey gallon can photo by Mike 12-4-14 RGB.ps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4355" y="875916"/>
            <a:ext cx="4085062" cy="4575810"/>
          </a:xfrm>
          <a:prstGeom prst="rect">
            <a:avLst/>
          </a:prstGeom>
        </p:spPr>
      </p:pic>
    </p:spTree>
    <p:extLst>
      <p:ext uri="{BB962C8B-B14F-4D97-AF65-F5344CB8AC3E}">
        <p14:creationId xmlns:p14="http://schemas.microsoft.com/office/powerpoint/2010/main" val="12161614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p-274-bg-1-splash-scree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0" y="1815465"/>
            <a:ext cx="9144000" cy="1598295"/>
          </a:xfrm>
        </p:spPr>
        <p:txBody>
          <a:bodyPr>
            <a:normAutofit/>
          </a:bodyPr>
          <a:lstStyle/>
          <a:p>
            <a:r>
              <a:rPr lang="en-US" sz="3500" dirty="0" smtClean="0">
                <a:solidFill>
                  <a:srgbClr val="0067B2"/>
                </a:solidFill>
                <a:latin typeface="Arial"/>
                <a:cs typeface="Arial"/>
              </a:rPr>
              <a:t>Soaring on the Wings of INNOVATION</a:t>
            </a:r>
            <a:endParaRPr lang="en-US" sz="3500" dirty="0">
              <a:solidFill>
                <a:srgbClr val="0067B2"/>
              </a:solidFill>
              <a:latin typeface="Arial"/>
              <a:cs typeface="Arial"/>
            </a:endParaRPr>
          </a:p>
        </p:txBody>
      </p:sp>
      <p:sp>
        <p:nvSpPr>
          <p:cNvPr id="3" name="TextBox 2"/>
          <p:cNvSpPr txBox="1"/>
          <p:nvPr/>
        </p:nvSpPr>
        <p:spPr>
          <a:xfrm>
            <a:off x="7383443" y="6226576"/>
            <a:ext cx="1659429" cy="215444"/>
          </a:xfrm>
          <a:prstGeom prst="rect">
            <a:avLst/>
          </a:prstGeom>
          <a:noFill/>
        </p:spPr>
        <p:txBody>
          <a:bodyPr wrap="none" rtlCol="0">
            <a:spAutoFit/>
          </a:bodyPr>
          <a:lstStyle/>
          <a:p>
            <a:r>
              <a:rPr lang="en-US" sz="800" dirty="0" smtClean="0"/>
              <a:t>© 2015 New Nautical Coatings, Inc.</a:t>
            </a:r>
            <a:endParaRPr lang="en-US" sz="800" dirty="0"/>
          </a:p>
        </p:txBody>
      </p:sp>
    </p:spTree>
    <p:extLst>
      <p:ext uri="{BB962C8B-B14F-4D97-AF65-F5344CB8AC3E}">
        <p14:creationId xmlns:p14="http://schemas.microsoft.com/office/powerpoint/2010/main" val="14641578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SHARKSKIN</a:t>
            </a:r>
            <a:br>
              <a:rPr lang="en-US" sz="3000" dirty="0" smtClean="0">
                <a:latin typeface="Arial"/>
                <a:cs typeface="Arial"/>
              </a:rPr>
            </a:br>
            <a:r>
              <a:rPr lang="en-US" sz="1800" i="1" dirty="0" smtClean="0">
                <a:latin typeface="Arial"/>
                <a:cs typeface="Arial"/>
              </a:rPr>
              <a:t>6100 Series</a:t>
            </a:r>
            <a:endParaRPr lang="en-US" sz="1800" i="1" dirty="0">
              <a:latin typeface="Arial"/>
              <a:cs typeface="Arial"/>
            </a:endParaRPr>
          </a:p>
        </p:txBody>
      </p:sp>
      <p:pic>
        <p:nvPicPr>
          <p:cNvPr id="3" name="Picture 2" descr="SharkSkin-Metallic-Can.ps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4880" y="985638"/>
            <a:ext cx="3876624" cy="4558573"/>
          </a:xfrm>
          <a:prstGeom prst="rect">
            <a:avLst/>
          </a:prstGeom>
        </p:spPr>
      </p:pic>
      <p:sp>
        <p:nvSpPr>
          <p:cNvPr id="7" name="TextBox 6"/>
          <p:cNvSpPr txBox="1"/>
          <p:nvPr/>
        </p:nvSpPr>
        <p:spPr>
          <a:xfrm>
            <a:off x="809390" y="1528629"/>
            <a:ext cx="4289830" cy="2483757"/>
          </a:xfrm>
          <a:prstGeom prst="rect">
            <a:avLst/>
          </a:prstGeom>
          <a:noFill/>
        </p:spPr>
        <p:txBody>
          <a:bodyPr wrap="square" numCol="1" rtlCol="0">
            <a:spAutoFit/>
          </a:bodyPr>
          <a:lstStyle/>
          <a:p>
            <a:pPr>
              <a:lnSpc>
                <a:spcPct val="120000"/>
              </a:lnSpc>
            </a:pPr>
            <a:r>
              <a:rPr lang="en-US" sz="2000" i="1" dirty="0" smtClean="0">
                <a:solidFill>
                  <a:schemeClr val="tx1">
                    <a:lumMod val="65000"/>
                    <a:lumOff val="35000"/>
                  </a:schemeClr>
                </a:solidFill>
                <a:latin typeface="Verdana"/>
                <a:cs typeface="Verdana"/>
              </a:rPr>
              <a:t>50% Copper Heavy </a:t>
            </a:r>
          </a:p>
          <a:p>
            <a:pPr>
              <a:lnSpc>
                <a:spcPct val="120000"/>
              </a:lnSpc>
            </a:pPr>
            <a:r>
              <a:rPr lang="en-US" sz="2000" i="1" dirty="0" smtClean="0">
                <a:solidFill>
                  <a:schemeClr val="tx1">
                    <a:lumMod val="65000"/>
                    <a:lumOff val="35000"/>
                  </a:schemeClr>
                </a:solidFill>
                <a:latin typeface="Verdana"/>
                <a:cs typeface="Verdana"/>
              </a:rPr>
              <a:t>Duty Protection</a:t>
            </a:r>
          </a:p>
          <a:p>
            <a:pPr marL="285750" indent="-285750">
              <a:lnSpc>
                <a:spcPct val="120000"/>
              </a:lnSpc>
              <a:buFont typeface="Arial"/>
              <a:buChar char="•"/>
            </a:pPr>
            <a:r>
              <a:rPr lang="en-US" dirty="0">
                <a:solidFill>
                  <a:schemeClr val="tx1">
                    <a:lumMod val="65000"/>
                    <a:lumOff val="35000"/>
                  </a:schemeClr>
                </a:solidFill>
                <a:latin typeface="Verdana"/>
                <a:cs typeface="Verdana"/>
              </a:rPr>
              <a:t>Hard modified </a:t>
            </a:r>
            <a:r>
              <a:rPr lang="en-US" dirty="0" smtClean="0">
                <a:solidFill>
                  <a:schemeClr val="tx1">
                    <a:lumMod val="65000"/>
                    <a:lumOff val="35000"/>
                  </a:schemeClr>
                </a:solidFill>
                <a:latin typeface="Verdana"/>
                <a:cs typeface="Verdana"/>
              </a:rPr>
              <a:t>epoxy</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Effective copper </a:t>
            </a:r>
            <a:r>
              <a:rPr lang="en-US" dirty="0" smtClean="0">
                <a:solidFill>
                  <a:schemeClr val="tx1">
                    <a:lumMod val="65000"/>
                    <a:lumOff val="35000"/>
                  </a:schemeClr>
                </a:solidFill>
                <a:latin typeface="Verdana"/>
                <a:cs typeface="Verdana"/>
              </a:rPr>
              <a:t>content</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May be applied over any existing bottom </a:t>
            </a:r>
            <a:r>
              <a:rPr lang="en-US" dirty="0" smtClean="0">
                <a:solidFill>
                  <a:schemeClr val="tx1">
                    <a:lumMod val="65000"/>
                    <a:lumOff val="35000"/>
                  </a:schemeClr>
                </a:solidFill>
                <a:latin typeface="Verdana"/>
                <a:cs typeface="Verdana"/>
              </a:rPr>
              <a:t>paint</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For fresh or salt water</a:t>
            </a:r>
          </a:p>
        </p:txBody>
      </p:sp>
    </p:spTree>
    <p:extLst>
      <p:ext uri="{BB962C8B-B14F-4D97-AF65-F5344CB8AC3E}">
        <p14:creationId xmlns:p14="http://schemas.microsoft.com/office/powerpoint/2010/main" val="15504159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TALON</a:t>
            </a:r>
            <a:br>
              <a:rPr lang="en-US" sz="3000" dirty="0" smtClean="0">
                <a:latin typeface="Arial"/>
                <a:cs typeface="Arial"/>
              </a:rPr>
            </a:br>
            <a:r>
              <a:rPr lang="en-US" sz="1800" i="1" dirty="0" smtClean="0">
                <a:latin typeface="Arial"/>
                <a:cs typeface="Arial"/>
              </a:rPr>
              <a:t>6000 Series</a:t>
            </a:r>
            <a:endParaRPr lang="en-US" sz="1800" i="1" dirty="0">
              <a:latin typeface="Arial"/>
              <a:cs typeface="Arial"/>
            </a:endParaRPr>
          </a:p>
        </p:txBody>
      </p:sp>
      <p:sp>
        <p:nvSpPr>
          <p:cNvPr id="7" name="TextBox 6"/>
          <p:cNvSpPr txBox="1"/>
          <p:nvPr/>
        </p:nvSpPr>
        <p:spPr>
          <a:xfrm>
            <a:off x="809390" y="1528629"/>
            <a:ext cx="4289830" cy="2483757"/>
          </a:xfrm>
          <a:prstGeom prst="rect">
            <a:avLst/>
          </a:prstGeom>
          <a:noFill/>
        </p:spPr>
        <p:txBody>
          <a:bodyPr wrap="square" numCol="1" rtlCol="0">
            <a:spAutoFit/>
          </a:bodyPr>
          <a:lstStyle/>
          <a:p>
            <a:pPr>
              <a:lnSpc>
                <a:spcPct val="120000"/>
              </a:lnSpc>
            </a:pPr>
            <a:r>
              <a:rPr lang="en-US" sz="2000" i="1" dirty="0" smtClean="0">
                <a:solidFill>
                  <a:schemeClr val="tx1">
                    <a:lumMod val="65000"/>
                    <a:lumOff val="35000"/>
                  </a:schemeClr>
                </a:solidFill>
                <a:latin typeface="Verdana"/>
                <a:cs typeface="Verdana"/>
              </a:rPr>
              <a:t>Dependable Performance </a:t>
            </a:r>
            <a:br>
              <a:rPr lang="en-US" sz="2000" i="1" dirty="0" smtClean="0">
                <a:solidFill>
                  <a:schemeClr val="tx1">
                    <a:lumMod val="65000"/>
                    <a:lumOff val="35000"/>
                  </a:schemeClr>
                </a:solidFill>
                <a:latin typeface="Verdana"/>
                <a:cs typeface="Verdana"/>
              </a:rPr>
            </a:br>
            <a:r>
              <a:rPr lang="en-US" sz="2000" i="1" dirty="0" smtClean="0">
                <a:solidFill>
                  <a:schemeClr val="tx1">
                    <a:lumMod val="65000"/>
                    <a:lumOff val="35000"/>
                  </a:schemeClr>
                </a:solidFill>
                <a:latin typeface="Verdana"/>
                <a:cs typeface="Verdana"/>
              </a:rPr>
              <a:t>at an Affordable Price</a:t>
            </a:r>
          </a:p>
          <a:p>
            <a:pPr marL="285750" indent="-285750">
              <a:lnSpc>
                <a:spcPct val="120000"/>
              </a:lnSpc>
              <a:buFont typeface="Arial"/>
              <a:buChar char="•"/>
            </a:pPr>
            <a:r>
              <a:rPr lang="en-US" dirty="0">
                <a:solidFill>
                  <a:schemeClr val="tx1">
                    <a:lumMod val="65000"/>
                    <a:lumOff val="35000"/>
                  </a:schemeClr>
                </a:solidFill>
                <a:latin typeface="Verdana"/>
                <a:cs typeface="Verdana"/>
              </a:rPr>
              <a:t>Compatible with </a:t>
            </a:r>
            <a:r>
              <a:rPr lang="en-US" dirty="0" smtClean="0">
                <a:solidFill>
                  <a:schemeClr val="tx1">
                    <a:lumMod val="65000"/>
                    <a:lumOff val="35000"/>
                  </a:schemeClr>
                </a:solidFill>
                <a:latin typeface="Verdana"/>
                <a:cs typeface="Verdana"/>
              </a:rPr>
              <a:t>most </a:t>
            </a:r>
            <a:br>
              <a:rPr lang="en-US" dirty="0" smtClean="0">
                <a:solidFill>
                  <a:schemeClr val="tx1">
                    <a:lumMod val="65000"/>
                    <a:lumOff val="35000"/>
                  </a:schemeClr>
                </a:solidFill>
                <a:latin typeface="Verdana"/>
                <a:cs typeface="Verdana"/>
              </a:rPr>
            </a:br>
            <a:r>
              <a:rPr lang="en-US" dirty="0" smtClean="0">
                <a:solidFill>
                  <a:schemeClr val="tx1">
                    <a:lumMod val="65000"/>
                    <a:lumOff val="35000"/>
                  </a:schemeClr>
                </a:solidFill>
                <a:latin typeface="Verdana"/>
                <a:cs typeface="Verdana"/>
              </a:rPr>
              <a:t>antifouling paints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Durable </a:t>
            </a:r>
            <a:r>
              <a:rPr lang="en-US" dirty="0" smtClean="0">
                <a:solidFill>
                  <a:schemeClr val="tx1">
                    <a:lumMod val="65000"/>
                    <a:lumOff val="35000"/>
                  </a:schemeClr>
                </a:solidFill>
                <a:latin typeface="Verdana"/>
                <a:cs typeface="Verdana"/>
              </a:rPr>
              <a:t>finish </a:t>
            </a:r>
            <a:r>
              <a:rPr lang="en-US" dirty="0">
                <a:solidFill>
                  <a:schemeClr val="tx1">
                    <a:lumMod val="65000"/>
                    <a:lumOff val="35000"/>
                  </a:schemeClr>
                </a:solidFill>
                <a:latin typeface="Verdana"/>
                <a:cs typeface="Verdana"/>
              </a:rPr>
              <a:t>for </a:t>
            </a:r>
            <a:r>
              <a:rPr lang="en-US" dirty="0" smtClean="0">
                <a:solidFill>
                  <a:schemeClr val="tx1">
                    <a:lumMod val="65000"/>
                    <a:lumOff val="35000"/>
                  </a:schemeClr>
                </a:solidFill>
                <a:latin typeface="Verdana"/>
                <a:cs typeface="Verdana"/>
              </a:rPr>
              <a:t>all types </a:t>
            </a:r>
            <a:br>
              <a:rPr lang="en-US" dirty="0" smtClean="0">
                <a:solidFill>
                  <a:schemeClr val="tx1">
                    <a:lumMod val="65000"/>
                    <a:lumOff val="35000"/>
                  </a:schemeClr>
                </a:solidFill>
                <a:latin typeface="Verdana"/>
                <a:cs typeface="Verdana"/>
              </a:rPr>
            </a:br>
            <a:r>
              <a:rPr lang="en-US" dirty="0" smtClean="0">
                <a:solidFill>
                  <a:schemeClr val="tx1">
                    <a:lumMod val="65000"/>
                    <a:lumOff val="35000"/>
                  </a:schemeClr>
                </a:solidFill>
                <a:latin typeface="Verdana"/>
                <a:cs typeface="Verdana"/>
              </a:rPr>
              <a:t>of vessels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Single </a:t>
            </a:r>
            <a:r>
              <a:rPr lang="en-US" dirty="0" smtClean="0">
                <a:solidFill>
                  <a:schemeClr val="tx1">
                    <a:lumMod val="65000"/>
                    <a:lumOff val="35000"/>
                  </a:schemeClr>
                </a:solidFill>
                <a:latin typeface="Verdana"/>
                <a:cs typeface="Verdana"/>
              </a:rPr>
              <a:t>season protection</a:t>
            </a:r>
            <a:endParaRPr lang="en-US" dirty="0">
              <a:solidFill>
                <a:schemeClr val="tx1">
                  <a:lumMod val="65000"/>
                  <a:lumOff val="35000"/>
                </a:schemeClr>
              </a:solidFill>
              <a:latin typeface="Verdana"/>
              <a:cs typeface="Verdana"/>
            </a:endParaRPr>
          </a:p>
        </p:txBody>
      </p:sp>
      <p:pic>
        <p:nvPicPr>
          <p:cNvPr id="8" name="Picture 7" descr="Talon rgb w trans b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3686" y="791421"/>
            <a:ext cx="3900950" cy="4876188"/>
          </a:xfrm>
          <a:prstGeom prst="rect">
            <a:avLst/>
          </a:prstGeom>
        </p:spPr>
      </p:pic>
    </p:spTree>
    <p:extLst>
      <p:ext uri="{BB962C8B-B14F-4D97-AF65-F5344CB8AC3E}">
        <p14:creationId xmlns:p14="http://schemas.microsoft.com/office/powerpoint/2010/main" val="22519068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TROPIKOTE</a:t>
            </a:r>
            <a:br>
              <a:rPr lang="en-US" sz="3000" dirty="0" smtClean="0">
                <a:latin typeface="Arial"/>
                <a:cs typeface="Arial"/>
              </a:rPr>
            </a:br>
            <a:r>
              <a:rPr lang="en-US" sz="1800" i="1" dirty="0" smtClean="0">
                <a:latin typeface="Arial"/>
                <a:cs typeface="Arial"/>
              </a:rPr>
              <a:t>2100 Series</a:t>
            </a:r>
            <a:endParaRPr lang="en-US" sz="1800" i="1" dirty="0">
              <a:latin typeface="Arial"/>
              <a:cs typeface="Arial"/>
            </a:endParaRPr>
          </a:p>
        </p:txBody>
      </p:sp>
      <p:sp>
        <p:nvSpPr>
          <p:cNvPr id="7" name="TextBox 6"/>
          <p:cNvSpPr txBox="1"/>
          <p:nvPr/>
        </p:nvSpPr>
        <p:spPr>
          <a:xfrm>
            <a:off x="809390" y="1528629"/>
            <a:ext cx="4289830" cy="2779223"/>
          </a:xfrm>
          <a:prstGeom prst="rect">
            <a:avLst/>
          </a:prstGeom>
          <a:noFill/>
        </p:spPr>
        <p:txBody>
          <a:bodyPr wrap="square" numCol="1" rtlCol="0">
            <a:spAutoFit/>
          </a:bodyPr>
          <a:lstStyle/>
          <a:p>
            <a:pPr>
              <a:lnSpc>
                <a:spcPct val="120000"/>
              </a:lnSpc>
            </a:pPr>
            <a:r>
              <a:rPr lang="en-US" sz="2000" i="1" dirty="0" smtClean="0">
                <a:solidFill>
                  <a:schemeClr val="tx1">
                    <a:lumMod val="65000"/>
                    <a:lumOff val="35000"/>
                  </a:schemeClr>
                </a:solidFill>
                <a:latin typeface="Verdana"/>
                <a:cs typeface="Verdana"/>
              </a:rPr>
              <a:t>Over 75% Copper</a:t>
            </a:r>
          </a:p>
          <a:p>
            <a:pPr marL="285750" indent="-285750">
              <a:lnSpc>
                <a:spcPct val="120000"/>
              </a:lnSpc>
              <a:buFont typeface="Arial"/>
              <a:buChar char="•"/>
            </a:pPr>
            <a:r>
              <a:rPr lang="en-US" dirty="0" smtClean="0">
                <a:solidFill>
                  <a:schemeClr val="tx1">
                    <a:lumMod val="65000"/>
                    <a:lumOff val="35000"/>
                  </a:schemeClr>
                </a:solidFill>
                <a:latin typeface="Verdana"/>
                <a:cs typeface="Verdana"/>
              </a:rPr>
              <a:t>Highest copper content </a:t>
            </a:r>
            <a:br>
              <a:rPr lang="en-US" dirty="0" smtClean="0">
                <a:solidFill>
                  <a:schemeClr val="tx1">
                    <a:lumMod val="65000"/>
                    <a:lumOff val="35000"/>
                  </a:schemeClr>
                </a:solidFill>
                <a:latin typeface="Verdana"/>
                <a:cs typeface="Verdana"/>
              </a:rPr>
            </a:br>
            <a:r>
              <a:rPr lang="en-US" dirty="0" smtClean="0">
                <a:solidFill>
                  <a:schemeClr val="tx1">
                    <a:lumMod val="65000"/>
                    <a:lumOff val="35000"/>
                  </a:schemeClr>
                </a:solidFill>
                <a:latin typeface="Verdana"/>
                <a:cs typeface="Verdana"/>
              </a:rPr>
              <a:t>available on the market</a:t>
            </a:r>
          </a:p>
          <a:p>
            <a:pPr marL="285750" indent="-285750">
              <a:lnSpc>
                <a:spcPct val="120000"/>
              </a:lnSpc>
              <a:buFont typeface="Arial"/>
              <a:buChar char="•"/>
            </a:pPr>
            <a:r>
              <a:rPr lang="en-US" dirty="0" err="1" smtClean="0">
                <a:solidFill>
                  <a:schemeClr val="tx1">
                    <a:lumMod val="65000"/>
                    <a:lumOff val="35000"/>
                  </a:schemeClr>
                </a:solidFill>
                <a:latin typeface="Verdana"/>
                <a:cs typeface="Verdana"/>
              </a:rPr>
              <a:t>Scrubbable</a:t>
            </a:r>
            <a:r>
              <a:rPr lang="en-US" dirty="0" smtClean="0">
                <a:solidFill>
                  <a:schemeClr val="tx1">
                    <a:lumMod val="65000"/>
                    <a:lumOff val="35000"/>
                  </a:schemeClr>
                </a:solidFill>
                <a:latin typeface="Verdana"/>
                <a:cs typeface="Verdana"/>
              </a:rPr>
              <a:t> hard modified epoxy</a:t>
            </a:r>
          </a:p>
          <a:p>
            <a:pPr marL="285750" indent="-285750">
              <a:lnSpc>
                <a:spcPct val="120000"/>
              </a:lnSpc>
              <a:buFont typeface="Arial"/>
              <a:buChar char="•"/>
            </a:pPr>
            <a:r>
              <a:rPr lang="en-US" dirty="0" smtClean="0">
                <a:solidFill>
                  <a:schemeClr val="tx1">
                    <a:lumMod val="65000"/>
                    <a:lumOff val="35000"/>
                  </a:schemeClr>
                </a:solidFill>
                <a:latin typeface="Verdana"/>
                <a:cs typeface="Verdana"/>
              </a:rPr>
              <a:t>Aggressively combats growth in extreme tropical conditions </a:t>
            </a:r>
          </a:p>
          <a:p>
            <a:pPr marL="285750" indent="-285750">
              <a:lnSpc>
                <a:spcPct val="120000"/>
              </a:lnSpc>
              <a:buFont typeface="Arial"/>
              <a:buChar char="•"/>
            </a:pPr>
            <a:r>
              <a:rPr lang="en-US" dirty="0" smtClean="0">
                <a:solidFill>
                  <a:schemeClr val="tx1">
                    <a:lumMod val="65000"/>
                    <a:lumOff val="35000"/>
                  </a:schemeClr>
                </a:solidFill>
                <a:latin typeface="Verdana"/>
                <a:cs typeface="Verdana"/>
              </a:rPr>
              <a:t>Outperforms similar paints on the market</a:t>
            </a:r>
            <a:endParaRPr lang="en-US" dirty="0">
              <a:solidFill>
                <a:schemeClr val="tx1">
                  <a:lumMod val="65000"/>
                  <a:lumOff val="35000"/>
                </a:schemeClr>
              </a:solidFill>
              <a:latin typeface="Verdana"/>
              <a:cs typeface="Verdana"/>
            </a:endParaRPr>
          </a:p>
        </p:txBody>
      </p:sp>
      <p:pic>
        <p:nvPicPr>
          <p:cNvPr id="3" name="Picture 2" descr="Tropikote Metallic Can.ps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3918" y="935605"/>
            <a:ext cx="3815305" cy="4565857"/>
          </a:xfrm>
          <a:prstGeom prst="rect">
            <a:avLst/>
          </a:prstGeom>
        </p:spPr>
      </p:pic>
    </p:spTree>
    <p:extLst>
      <p:ext uri="{BB962C8B-B14F-4D97-AF65-F5344CB8AC3E}">
        <p14:creationId xmlns:p14="http://schemas.microsoft.com/office/powerpoint/2010/main" val="19720280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BIOCOP TF</a:t>
            </a:r>
            <a:br>
              <a:rPr lang="en-US" sz="3000" dirty="0" smtClean="0">
                <a:latin typeface="Arial"/>
                <a:cs typeface="Arial"/>
              </a:rPr>
            </a:br>
            <a:r>
              <a:rPr lang="en-US" sz="1800" i="1" dirty="0" smtClean="0">
                <a:latin typeface="Arial"/>
                <a:cs typeface="Arial"/>
              </a:rPr>
              <a:t>1200-1 Series</a:t>
            </a:r>
            <a:endParaRPr lang="en-US" sz="1800" i="1" dirty="0">
              <a:latin typeface="Arial"/>
              <a:cs typeface="Arial"/>
            </a:endParaRPr>
          </a:p>
        </p:txBody>
      </p:sp>
      <p:sp>
        <p:nvSpPr>
          <p:cNvPr id="7" name="TextBox 6"/>
          <p:cNvSpPr txBox="1"/>
          <p:nvPr/>
        </p:nvSpPr>
        <p:spPr>
          <a:xfrm>
            <a:off x="809390" y="1547583"/>
            <a:ext cx="4289830" cy="3480954"/>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Advanced Dual Biocide </a:t>
            </a:r>
            <a:r>
              <a:rPr lang="en-US" sz="2000" i="1" dirty="0" smtClean="0">
                <a:solidFill>
                  <a:schemeClr val="tx1">
                    <a:lumMod val="65000"/>
                    <a:lumOff val="35000"/>
                  </a:schemeClr>
                </a:solidFill>
                <a:latin typeface="Verdana"/>
                <a:cs typeface="Verdana"/>
              </a:rPr>
              <a:t/>
            </a:r>
            <a:br>
              <a:rPr lang="en-US" sz="2000" i="1" dirty="0" smtClean="0">
                <a:solidFill>
                  <a:schemeClr val="tx1">
                    <a:lumMod val="65000"/>
                    <a:lumOff val="35000"/>
                  </a:schemeClr>
                </a:solidFill>
                <a:latin typeface="Verdana"/>
                <a:cs typeface="Verdana"/>
              </a:rPr>
            </a:br>
            <a:r>
              <a:rPr lang="en-US" sz="2000" i="1" dirty="0" smtClean="0">
                <a:solidFill>
                  <a:schemeClr val="tx1">
                    <a:lumMod val="65000"/>
                    <a:lumOff val="35000"/>
                  </a:schemeClr>
                </a:solidFill>
                <a:latin typeface="Verdana"/>
                <a:cs typeface="Verdana"/>
              </a:rPr>
              <a:t>for </a:t>
            </a:r>
            <a:r>
              <a:rPr lang="en-US" sz="2000" i="1" dirty="0">
                <a:solidFill>
                  <a:schemeClr val="tx1">
                    <a:lumMod val="65000"/>
                    <a:lumOff val="35000"/>
                  </a:schemeClr>
                </a:solidFill>
                <a:latin typeface="Verdana"/>
                <a:cs typeface="Verdana"/>
              </a:rPr>
              <a:t>Maximum </a:t>
            </a:r>
            <a:r>
              <a:rPr lang="en-US" sz="2000" i="1" dirty="0" smtClean="0">
                <a:solidFill>
                  <a:schemeClr val="tx1">
                    <a:lumMod val="65000"/>
                    <a:lumOff val="35000"/>
                  </a:schemeClr>
                </a:solidFill>
                <a:latin typeface="Verdana"/>
                <a:cs typeface="Verdana"/>
              </a:rPr>
              <a:t>Protection</a:t>
            </a:r>
          </a:p>
          <a:p>
            <a:pPr marL="285750" indent="-285750">
              <a:lnSpc>
                <a:spcPct val="120000"/>
              </a:lnSpc>
              <a:buFont typeface="Arial"/>
              <a:buChar char="•"/>
            </a:pPr>
            <a:r>
              <a:rPr lang="en-US" dirty="0" smtClean="0">
                <a:solidFill>
                  <a:schemeClr val="tx1">
                    <a:lumMod val="65000"/>
                    <a:lumOff val="35000"/>
                  </a:schemeClr>
                </a:solidFill>
                <a:latin typeface="Verdana"/>
                <a:cs typeface="Verdana"/>
              </a:rPr>
              <a:t>Maximum protection available</a:t>
            </a:r>
          </a:p>
          <a:p>
            <a:pPr marL="285750" indent="-285750">
              <a:lnSpc>
                <a:spcPct val="120000"/>
              </a:lnSpc>
              <a:buFont typeface="Arial"/>
              <a:buChar char="•"/>
            </a:pPr>
            <a:r>
              <a:rPr lang="en-US" dirty="0" smtClean="0">
                <a:solidFill>
                  <a:schemeClr val="tx1">
                    <a:lumMod val="65000"/>
                    <a:lumOff val="35000"/>
                  </a:schemeClr>
                </a:solidFill>
                <a:latin typeface="Verdana"/>
                <a:cs typeface="Verdana"/>
              </a:rPr>
              <a:t>Advanced </a:t>
            </a:r>
            <a:r>
              <a:rPr lang="en-US" dirty="0">
                <a:solidFill>
                  <a:schemeClr val="tx1">
                    <a:lumMod val="65000"/>
                    <a:lumOff val="35000"/>
                  </a:schemeClr>
                </a:solidFill>
                <a:latin typeface="Verdana"/>
                <a:cs typeface="Verdana"/>
              </a:rPr>
              <a:t>Dual Biocide PL3 Release </a:t>
            </a:r>
            <a:r>
              <a:rPr lang="en-US" dirty="0" smtClean="0">
                <a:solidFill>
                  <a:schemeClr val="tx1">
                    <a:lumMod val="65000"/>
                    <a:lumOff val="35000"/>
                  </a:schemeClr>
                </a:solidFill>
                <a:latin typeface="Verdana"/>
                <a:cs typeface="Verdana"/>
              </a:rPr>
              <a:t>Technology</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Boosted </a:t>
            </a:r>
            <a:r>
              <a:rPr lang="en-US" dirty="0" smtClean="0">
                <a:solidFill>
                  <a:schemeClr val="tx1">
                    <a:lumMod val="65000"/>
                    <a:lumOff val="35000"/>
                  </a:schemeClr>
                </a:solidFill>
                <a:latin typeface="Verdana"/>
                <a:cs typeface="Verdana"/>
              </a:rPr>
              <a:t>ablative </a:t>
            </a:r>
            <a:r>
              <a:rPr lang="en-US" dirty="0" err="1" smtClean="0">
                <a:solidFill>
                  <a:schemeClr val="tx1">
                    <a:lumMod val="65000"/>
                    <a:lumOff val="35000"/>
                  </a:schemeClr>
                </a:solidFill>
                <a:latin typeface="Verdana"/>
                <a:cs typeface="Verdana"/>
              </a:rPr>
              <a:t>antifoulant</a:t>
            </a:r>
            <a:r>
              <a:rPr lang="en-US" dirty="0" smtClean="0">
                <a:solidFill>
                  <a:schemeClr val="tx1">
                    <a:lumMod val="65000"/>
                    <a:lumOff val="35000"/>
                  </a:schemeClr>
                </a:solidFill>
                <a:latin typeface="Verdana"/>
                <a:cs typeface="Verdana"/>
              </a:rPr>
              <a:t> </a:t>
            </a:r>
            <a:br>
              <a:rPr lang="en-US" dirty="0" smtClean="0">
                <a:solidFill>
                  <a:schemeClr val="tx1">
                    <a:lumMod val="65000"/>
                    <a:lumOff val="35000"/>
                  </a:schemeClr>
                </a:solidFill>
                <a:latin typeface="Verdana"/>
                <a:cs typeface="Verdana"/>
              </a:rPr>
            </a:br>
            <a:r>
              <a:rPr lang="en-US" dirty="0" smtClean="0">
                <a:solidFill>
                  <a:schemeClr val="tx1">
                    <a:lumMod val="65000"/>
                    <a:lumOff val="35000"/>
                  </a:schemeClr>
                </a:solidFill>
                <a:latin typeface="Verdana"/>
                <a:cs typeface="Verdana"/>
              </a:rPr>
              <a:t>for longer life</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Multi</a:t>
            </a:r>
            <a:r>
              <a:rPr lang="en-US" dirty="0" smtClean="0">
                <a:solidFill>
                  <a:schemeClr val="tx1">
                    <a:lumMod val="65000"/>
                    <a:lumOff val="35000"/>
                  </a:schemeClr>
                </a:solidFill>
                <a:latin typeface="Verdana"/>
                <a:cs typeface="Verdana"/>
              </a:rPr>
              <a:t>-season performance</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Performs in </a:t>
            </a:r>
            <a:r>
              <a:rPr lang="en-US" dirty="0" smtClean="0">
                <a:solidFill>
                  <a:schemeClr val="tx1">
                    <a:lumMod val="65000"/>
                    <a:lumOff val="35000"/>
                  </a:schemeClr>
                </a:solidFill>
                <a:latin typeface="Verdana"/>
                <a:cs typeface="Verdana"/>
              </a:rPr>
              <a:t>fresh </a:t>
            </a:r>
            <a:r>
              <a:rPr lang="en-US" dirty="0">
                <a:solidFill>
                  <a:schemeClr val="tx1">
                    <a:lumMod val="65000"/>
                    <a:lumOff val="35000"/>
                  </a:schemeClr>
                </a:solidFill>
                <a:latin typeface="Verdana"/>
                <a:cs typeface="Verdana"/>
              </a:rPr>
              <a:t>or </a:t>
            </a:r>
            <a:r>
              <a:rPr lang="en-US" dirty="0" smtClean="0">
                <a:solidFill>
                  <a:schemeClr val="tx1">
                    <a:lumMod val="65000"/>
                    <a:lumOff val="35000"/>
                  </a:schemeClr>
                </a:solidFill>
                <a:latin typeface="Verdana"/>
                <a:cs typeface="Verdana"/>
              </a:rPr>
              <a:t>saltwater</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Approved for </a:t>
            </a:r>
            <a:r>
              <a:rPr lang="en-US" dirty="0" smtClean="0">
                <a:solidFill>
                  <a:schemeClr val="tx1">
                    <a:lumMod val="65000"/>
                    <a:lumOff val="35000"/>
                  </a:schemeClr>
                </a:solidFill>
                <a:latin typeface="Verdana"/>
                <a:cs typeface="Verdana"/>
              </a:rPr>
              <a:t>vessels </a:t>
            </a:r>
            <a:r>
              <a:rPr lang="en-US" dirty="0">
                <a:solidFill>
                  <a:schemeClr val="tx1">
                    <a:lumMod val="65000"/>
                    <a:lumOff val="35000"/>
                  </a:schemeClr>
                </a:solidFill>
                <a:latin typeface="Verdana"/>
                <a:cs typeface="Verdana"/>
              </a:rPr>
              <a:t>of </a:t>
            </a:r>
            <a:r>
              <a:rPr lang="en-US" dirty="0" smtClean="0">
                <a:solidFill>
                  <a:schemeClr val="tx1">
                    <a:lumMod val="65000"/>
                    <a:lumOff val="35000"/>
                  </a:schemeClr>
                </a:solidFill>
                <a:latin typeface="Verdana"/>
                <a:cs typeface="Verdana"/>
              </a:rPr>
              <a:t>all sizes</a:t>
            </a:r>
            <a:endParaRPr lang="en-US" sz="1700" dirty="0">
              <a:solidFill>
                <a:schemeClr val="tx1">
                  <a:lumMod val="65000"/>
                  <a:lumOff val="35000"/>
                </a:schemeClr>
              </a:solidFill>
              <a:latin typeface="Verdana"/>
              <a:cs typeface="Verdana"/>
            </a:endParaRPr>
          </a:p>
        </p:txBody>
      </p:sp>
      <p:sp>
        <p:nvSpPr>
          <p:cNvPr id="3" name="TextBox 2"/>
          <p:cNvSpPr txBox="1"/>
          <p:nvPr/>
        </p:nvSpPr>
        <p:spPr>
          <a:xfrm>
            <a:off x="1828175" y="5269376"/>
            <a:ext cx="5487650" cy="307777"/>
          </a:xfrm>
          <a:prstGeom prst="rect">
            <a:avLst/>
          </a:prstGeom>
          <a:noFill/>
        </p:spPr>
        <p:txBody>
          <a:bodyPr wrap="none" rtlCol="0">
            <a:spAutoFit/>
          </a:bodyPr>
          <a:lstStyle/>
          <a:p>
            <a:pPr algn="ctr"/>
            <a:r>
              <a:rPr lang="en-US" sz="1400" b="1" dirty="0">
                <a:solidFill>
                  <a:schemeClr val="tx1">
                    <a:lumMod val="65000"/>
                    <a:lumOff val="35000"/>
                  </a:schemeClr>
                </a:solidFill>
                <a:latin typeface="Verdana"/>
                <a:ea typeface="Times New Roman" pitchFamily="18" charset="0"/>
                <a:cs typeface="Verdana"/>
              </a:rPr>
              <a:t>Maximum Protection Self-Polishing Antifouling Paint </a:t>
            </a:r>
            <a:endParaRPr lang="en-US" sz="1400" b="1" dirty="0">
              <a:solidFill>
                <a:schemeClr val="tx1">
                  <a:lumMod val="65000"/>
                  <a:lumOff val="35000"/>
                </a:schemeClr>
              </a:solidFill>
              <a:latin typeface="Verdana"/>
              <a:cs typeface="Verdana"/>
            </a:endParaRPr>
          </a:p>
        </p:txBody>
      </p:sp>
      <p:pic>
        <p:nvPicPr>
          <p:cNvPr id="4" name="Picture 3" descr="BIOCOP TF 2013 CMYK trans bg.ps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3313" y="955955"/>
            <a:ext cx="3838432" cy="4455574"/>
          </a:xfrm>
          <a:prstGeom prst="rect">
            <a:avLst/>
          </a:prstGeom>
        </p:spPr>
      </p:pic>
      <p:pic>
        <p:nvPicPr>
          <p:cNvPr id="8" name="Picture 7" descr="LR_BlueRGB_Positivebox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0703" y="4810365"/>
            <a:ext cx="1223297" cy="726512"/>
          </a:xfrm>
          <a:prstGeom prst="rect">
            <a:avLst/>
          </a:prstGeom>
        </p:spPr>
      </p:pic>
      <p:sp>
        <p:nvSpPr>
          <p:cNvPr id="9" name="TextBox 8"/>
          <p:cNvSpPr txBox="1"/>
          <p:nvPr/>
        </p:nvSpPr>
        <p:spPr>
          <a:xfrm>
            <a:off x="8072639" y="5404300"/>
            <a:ext cx="881508" cy="276999"/>
          </a:xfrm>
          <a:prstGeom prst="rect">
            <a:avLst/>
          </a:prstGeom>
          <a:noFill/>
        </p:spPr>
        <p:txBody>
          <a:bodyPr wrap="none" rtlCol="0">
            <a:spAutoFit/>
          </a:bodyPr>
          <a:lstStyle/>
          <a:p>
            <a:r>
              <a:rPr lang="en-US" sz="1200" i="1" dirty="0" smtClean="0">
                <a:latin typeface="Arial"/>
                <a:cs typeface="Arial"/>
              </a:rPr>
              <a:t>Approved</a:t>
            </a:r>
            <a:endParaRPr lang="en-US" sz="1200" i="1" dirty="0">
              <a:latin typeface="Arial"/>
              <a:cs typeface="Arial"/>
            </a:endParaRPr>
          </a:p>
        </p:txBody>
      </p:sp>
      <p:sp>
        <p:nvSpPr>
          <p:cNvPr id="5" name="TextBox 4"/>
          <p:cNvSpPr txBox="1"/>
          <p:nvPr/>
        </p:nvSpPr>
        <p:spPr>
          <a:xfrm>
            <a:off x="3211033" y="955956"/>
            <a:ext cx="2166560" cy="461666"/>
          </a:xfrm>
          <a:prstGeom prst="rect">
            <a:avLst/>
          </a:prstGeom>
          <a:noFill/>
        </p:spPr>
        <p:txBody>
          <a:bodyPr wrap="square" rtlCol="0">
            <a:spAutoFit/>
          </a:bodyPr>
          <a:lstStyle/>
          <a:p>
            <a:r>
              <a:rPr lang="en-US" sz="2400" b="1" i="1" dirty="0" smtClean="0">
                <a:solidFill>
                  <a:srgbClr val="FF0000"/>
                </a:solidFill>
              </a:rPr>
              <a:t>Coming Soon!</a:t>
            </a:r>
            <a:endParaRPr lang="en-US" sz="2400" b="1" i="1" dirty="0">
              <a:solidFill>
                <a:srgbClr val="FF0000"/>
              </a:solidFill>
            </a:endParaRPr>
          </a:p>
        </p:txBody>
      </p:sp>
    </p:spTree>
    <p:extLst>
      <p:ext uri="{BB962C8B-B14F-4D97-AF65-F5344CB8AC3E}">
        <p14:creationId xmlns:p14="http://schemas.microsoft.com/office/powerpoint/2010/main" val="8962482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TROPIKOTE BIOCIDE PLUS</a:t>
            </a:r>
            <a:br>
              <a:rPr lang="en-US" sz="3000" dirty="0" smtClean="0">
                <a:latin typeface="Arial"/>
                <a:cs typeface="Arial"/>
              </a:rPr>
            </a:br>
            <a:r>
              <a:rPr lang="en-US" sz="1800" i="1" dirty="0" smtClean="0">
                <a:latin typeface="Arial"/>
                <a:cs typeface="Arial"/>
              </a:rPr>
              <a:t>2200 Series</a:t>
            </a:r>
            <a:endParaRPr lang="en-US" sz="1800" i="1" dirty="0">
              <a:latin typeface="Arial"/>
              <a:cs typeface="Arial"/>
            </a:endParaRPr>
          </a:p>
        </p:txBody>
      </p:sp>
      <p:sp>
        <p:nvSpPr>
          <p:cNvPr id="7" name="TextBox 6"/>
          <p:cNvSpPr txBox="1"/>
          <p:nvPr/>
        </p:nvSpPr>
        <p:spPr>
          <a:xfrm>
            <a:off x="809390" y="1528629"/>
            <a:ext cx="3920183" cy="3480954"/>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Highest Load of Copper </a:t>
            </a:r>
            <a:endParaRPr lang="en-US" sz="2000" i="1" dirty="0" smtClean="0">
              <a:solidFill>
                <a:schemeClr val="tx1">
                  <a:lumMod val="65000"/>
                  <a:lumOff val="35000"/>
                </a:schemeClr>
              </a:solidFill>
              <a:latin typeface="Verdana"/>
              <a:cs typeface="Verdana"/>
            </a:endParaRPr>
          </a:p>
          <a:p>
            <a:pPr>
              <a:lnSpc>
                <a:spcPct val="120000"/>
              </a:lnSpc>
            </a:pPr>
            <a:r>
              <a:rPr lang="en-US" sz="2000" i="1" dirty="0" smtClean="0">
                <a:solidFill>
                  <a:schemeClr val="tx1">
                    <a:lumMod val="65000"/>
                    <a:lumOff val="35000"/>
                  </a:schemeClr>
                </a:solidFill>
                <a:latin typeface="Verdana"/>
                <a:cs typeface="Verdana"/>
              </a:rPr>
              <a:t>and </a:t>
            </a:r>
            <a:r>
              <a:rPr lang="en-US" sz="2000" i="1" dirty="0">
                <a:solidFill>
                  <a:schemeClr val="tx1">
                    <a:lumMod val="65000"/>
                    <a:lumOff val="35000"/>
                  </a:schemeClr>
                </a:solidFill>
                <a:latin typeface="Verdana"/>
                <a:cs typeface="Verdana"/>
              </a:rPr>
              <a:t>Dual Biocide</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Slime resistant </a:t>
            </a:r>
          </a:p>
          <a:p>
            <a:pPr marL="285750" indent="-285750">
              <a:lnSpc>
                <a:spcPct val="120000"/>
              </a:lnSpc>
              <a:buFont typeface="Arial"/>
              <a:buChar char="•"/>
            </a:pPr>
            <a:r>
              <a:rPr lang="en-US" dirty="0" err="1" smtClean="0">
                <a:solidFill>
                  <a:schemeClr val="tx1">
                    <a:lumMod val="65000"/>
                    <a:lumOff val="35000"/>
                  </a:schemeClr>
                </a:solidFill>
                <a:latin typeface="Verdana"/>
                <a:cs typeface="Verdana"/>
              </a:rPr>
              <a:t>Scrubbable</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smtClean="0">
                <a:solidFill>
                  <a:schemeClr val="tx1">
                    <a:lumMod val="65000"/>
                    <a:lumOff val="35000"/>
                  </a:schemeClr>
                </a:solidFill>
                <a:latin typeface="Verdana"/>
                <a:cs typeface="Verdana"/>
              </a:rPr>
              <a:t>Compatible </a:t>
            </a:r>
            <a:r>
              <a:rPr lang="en-US" dirty="0">
                <a:solidFill>
                  <a:schemeClr val="tx1">
                    <a:lumMod val="65000"/>
                    <a:lumOff val="35000"/>
                  </a:schemeClr>
                </a:solidFill>
                <a:latin typeface="Verdana"/>
                <a:cs typeface="Verdana"/>
              </a:rPr>
              <a:t>with most hard </a:t>
            </a:r>
            <a:r>
              <a:rPr lang="en-US" dirty="0" err="1" smtClean="0">
                <a:solidFill>
                  <a:schemeClr val="tx1">
                    <a:lumMod val="65000"/>
                    <a:lumOff val="35000"/>
                  </a:schemeClr>
                </a:solidFill>
                <a:latin typeface="Verdana"/>
                <a:cs typeface="Verdana"/>
              </a:rPr>
              <a:t>antifoulants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Hard </a:t>
            </a:r>
            <a:r>
              <a:rPr lang="en-US" dirty="0" smtClean="0">
                <a:solidFill>
                  <a:schemeClr val="tx1">
                    <a:lumMod val="65000"/>
                    <a:lumOff val="35000"/>
                  </a:schemeClr>
                </a:solidFill>
                <a:latin typeface="Verdana"/>
                <a:cs typeface="Verdana"/>
              </a:rPr>
              <a:t>finish</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73% copper </a:t>
            </a:r>
            <a:r>
              <a:rPr lang="en-US" dirty="0" smtClean="0">
                <a:solidFill>
                  <a:schemeClr val="tx1">
                    <a:lumMod val="65000"/>
                    <a:lumOff val="35000"/>
                  </a:schemeClr>
                </a:solidFill>
                <a:latin typeface="Verdana"/>
                <a:cs typeface="Verdana"/>
              </a:rPr>
              <a:t>content</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Formulated for extreme </a:t>
            </a:r>
            <a:r>
              <a:rPr lang="en-US" dirty="0" smtClean="0">
                <a:solidFill>
                  <a:schemeClr val="tx1">
                    <a:lumMod val="65000"/>
                    <a:lumOff val="35000"/>
                  </a:schemeClr>
                </a:solidFill>
                <a:latin typeface="Verdana"/>
                <a:cs typeface="Verdana"/>
              </a:rPr>
              <a:t>tropical </a:t>
            </a:r>
            <a:r>
              <a:rPr lang="en-US" dirty="0">
                <a:solidFill>
                  <a:schemeClr val="tx1">
                    <a:lumMod val="65000"/>
                    <a:lumOff val="35000"/>
                  </a:schemeClr>
                </a:solidFill>
                <a:latin typeface="Verdana"/>
                <a:cs typeface="Verdana"/>
              </a:rPr>
              <a:t>conditions</a:t>
            </a:r>
          </a:p>
        </p:txBody>
      </p:sp>
      <p:pic>
        <p:nvPicPr>
          <p:cNvPr id="4" name="Picture 3" descr="Tropikote Bio Plus mockup rgb trans b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8159" y="894777"/>
            <a:ext cx="4166559" cy="4955524"/>
          </a:xfrm>
          <a:prstGeom prst="rect">
            <a:avLst/>
          </a:prstGeom>
        </p:spPr>
      </p:pic>
    </p:spTree>
    <p:extLst>
      <p:ext uri="{BB962C8B-B14F-4D97-AF65-F5344CB8AC3E}">
        <p14:creationId xmlns:p14="http://schemas.microsoft.com/office/powerpoint/2010/main" val="2564938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SILVER BULLET</a:t>
            </a:r>
            <a:br>
              <a:rPr lang="en-US" sz="3000" dirty="0" smtClean="0">
                <a:latin typeface="Arial"/>
                <a:cs typeface="Arial"/>
              </a:rPr>
            </a:br>
            <a:r>
              <a:rPr lang="en-US" sz="1800" i="1" dirty="0" smtClean="0">
                <a:latin typeface="Arial"/>
                <a:cs typeface="Arial"/>
              </a:rPr>
              <a:t>SH400 Series</a:t>
            </a:r>
            <a:endParaRPr lang="en-US" sz="1800" i="1" dirty="0">
              <a:latin typeface="Arial"/>
              <a:cs typeface="Arial"/>
            </a:endParaRPr>
          </a:p>
        </p:txBody>
      </p:sp>
      <p:sp>
        <p:nvSpPr>
          <p:cNvPr id="7" name="TextBox 6"/>
          <p:cNvSpPr txBox="1"/>
          <p:nvPr/>
        </p:nvSpPr>
        <p:spPr>
          <a:xfrm>
            <a:off x="809390" y="1528629"/>
            <a:ext cx="4289830" cy="2483757"/>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Friction Reducing </a:t>
            </a:r>
            <a:r>
              <a:rPr lang="en-US" sz="2000" i="1" dirty="0" smtClean="0">
                <a:solidFill>
                  <a:schemeClr val="tx1">
                    <a:lumMod val="65000"/>
                    <a:lumOff val="35000"/>
                  </a:schemeClr>
                </a:solidFill>
                <a:latin typeface="Verdana"/>
                <a:cs typeface="Verdana"/>
              </a:rPr>
              <a:t>High </a:t>
            </a:r>
          </a:p>
          <a:p>
            <a:pPr>
              <a:lnSpc>
                <a:spcPct val="120000"/>
              </a:lnSpc>
            </a:pPr>
            <a:r>
              <a:rPr lang="en-US" sz="2000" i="1" dirty="0" smtClean="0">
                <a:solidFill>
                  <a:schemeClr val="tx1">
                    <a:lumMod val="65000"/>
                    <a:lumOff val="35000"/>
                  </a:schemeClr>
                </a:solidFill>
                <a:latin typeface="Verdana"/>
                <a:cs typeface="Verdana"/>
              </a:rPr>
              <a:t>Performance </a:t>
            </a:r>
            <a:r>
              <a:rPr lang="en-US" sz="2000" i="1" dirty="0">
                <a:solidFill>
                  <a:schemeClr val="tx1">
                    <a:lumMod val="65000"/>
                    <a:lumOff val="35000"/>
                  </a:schemeClr>
                </a:solidFill>
                <a:latin typeface="Verdana"/>
                <a:cs typeface="Verdana"/>
              </a:rPr>
              <a:t>Coating</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Fresh Water </a:t>
            </a:r>
            <a:r>
              <a:rPr lang="en-US" dirty="0" smtClean="0">
                <a:solidFill>
                  <a:schemeClr val="tx1">
                    <a:lumMod val="65000"/>
                    <a:lumOff val="35000"/>
                  </a:schemeClr>
                </a:solidFill>
                <a:latin typeface="Verdana"/>
                <a:cs typeface="Verdana"/>
              </a:rPr>
              <a:t>Coating</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Racing </a:t>
            </a:r>
            <a:r>
              <a:rPr lang="en-US" dirty="0" smtClean="0">
                <a:solidFill>
                  <a:schemeClr val="tx1">
                    <a:lumMod val="65000"/>
                    <a:lumOff val="35000"/>
                  </a:schemeClr>
                </a:solidFill>
                <a:latin typeface="Verdana"/>
                <a:cs typeface="Verdana"/>
              </a:rPr>
              <a:t>Finish</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smtClean="0">
                <a:solidFill>
                  <a:schemeClr val="tx1">
                    <a:lumMod val="65000"/>
                    <a:lumOff val="35000"/>
                  </a:schemeClr>
                </a:solidFill>
                <a:latin typeface="Verdana"/>
                <a:cs typeface="Verdana"/>
              </a:rPr>
              <a:t>No </a:t>
            </a:r>
            <a:r>
              <a:rPr lang="en-US" dirty="0">
                <a:solidFill>
                  <a:schemeClr val="tx1">
                    <a:lumMod val="65000"/>
                    <a:lumOff val="35000"/>
                  </a:schemeClr>
                </a:solidFill>
                <a:latin typeface="Verdana"/>
                <a:cs typeface="Verdana"/>
              </a:rPr>
              <a:t>Sanding Between </a:t>
            </a:r>
            <a:r>
              <a:rPr lang="en-US" dirty="0" smtClean="0">
                <a:solidFill>
                  <a:schemeClr val="tx1">
                    <a:lumMod val="65000"/>
                    <a:lumOff val="35000"/>
                  </a:schemeClr>
                </a:solidFill>
                <a:latin typeface="Verdana"/>
                <a:cs typeface="Verdana"/>
              </a:rPr>
              <a:t>Coats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New Zinc </a:t>
            </a:r>
            <a:r>
              <a:rPr lang="en-US" dirty="0" smtClean="0">
                <a:solidFill>
                  <a:schemeClr val="tx1">
                    <a:lumMod val="65000"/>
                    <a:lumOff val="35000"/>
                  </a:schemeClr>
                </a:solidFill>
                <a:latin typeface="Verdana"/>
                <a:cs typeface="Verdana"/>
              </a:rPr>
              <a:t>Technology</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Bright Colors</a:t>
            </a:r>
          </a:p>
        </p:txBody>
      </p:sp>
      <p:pic>
        <p:nvPicPr>
          <p:cNvPr id="4" name="Picture 3" descr="Silver Bullet rgb 4 inches tall rg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5963" y="828365"/>
            <a:ext cx="3339561" cy="4782188"/>
          </a:xfrm>
          <a:prstGeom prst="rect">
            <a:avLst/>
          </a:prstGeom>
        </p:spPr>
      </p:pic>
    </p:spTree>
    <p:extLst>
      <p:ext uri="{BB962C8B-B14F-4D97-AF65-F5344CB8AC3E}">
        <p14:creationId xmlns:p14="http://schemas.microsoft.com/office/powerpoint/2010/main" val="35992936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ISLANDS 44 PLUS</a:t>
            </a:r>
            <a:br>
              <a:rPr lang="en-US" sz="3000" dirty="0" smtClean="0">
                <a:latin typeface="Arial"/>
                <a:cs typeface="Arial"/>
              </a:rPr>
            </a:br>
            <a:r>
              <a:rPr lang="en-US" sz="1800" i="1" dirty="0" smtClean="0">
                <a:latin typeface="Arial"/>
                <a:cs typeface="Arial"/>
              </a:rPr>
              <a:t>1000 Series</a:t>
            </a:r>
            <a:endParaRPr lang="en-US" sz="1800" i="1" dirty="0">
              <a:latin typeface="Arial"/>
              <a:cs typeface="Arial"/>
            </a:endParaRPr>
          </a:p>
        </p:txBody>
      </p:sp>
      <p:pic>
        <p:nvPicPr>
          <p:cNvPr id="3" name="Picture 2" descr="export_only_bt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9641" y="531479"/>
            <a:ext cx="1314995" cy="292221"/>
          </a:xfrm>
          <a:prstGeom prst="rect">
            <a:avLst/>
          </a:prstGeom>
        </p:spPr>
      </p:pic>
      <p:pic>
        <p:nvPicPr>
          <p:cNvPr id="5" name="Picture 4" descr="Islands 44 Plus rgb.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9705" y="991031"/>
            <a:ext cx="3976434" cy="4573171"/>
          </a:xfrm>
          <a:prstGeom prst="rect">
            <a:avLst/>
          </a:prstGeom>
        </p:spPr>
      </p:pic>
      <p:sp>
        <p:nvSpPr>
          <p:cNvPr id="7" name="TextBox 6"/>
          <p:cNvSpPr txBox="1"/>
          <p:nvPr/>
        </p:nvSpPr>
        <p:spPr>
          <a:xfrm>
            <a:off x="809390" y="1528629"/>
            <a:ext cx="3960315" cy="4071885"/>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TBT-Based Paint (Non-U.S.)</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smtClean="0">
                <a:solidFill>
                  <a:schemeClr val="tx1">
                    <a:lumMod val="65000"/>
                    <a:lumOff val="35000"/>
                  </a:schemeClr>
                </a:solidFill>
                <a:latin typeface="Verdana"/>
                <a:cs typeface="Verdana"/>
              </a:rPr>
              <a:t>Self-cleaning copolymer </a:t>
            </a:r>
            <a:r>
              <a:rPr lang="en-US" dirty="0" err="1" smtClean="0">
                <a:solidFill>
                  <a:schemeClr val="tx1">
                    <a:lumMod val="65000"/>
                    <a:lumOff val="35000"/>
                  </a:schemeClr>
                </a:solidFill>
                <a:latin typeface="Verdana"/>
                <a:cs typeface="Verdana"/>
              </a:rPr>
              <a:t>antifoulant</a:t>
            </a:r>
            <a:r>
              <a:rPr lang="en-US" dirty="0" smtClean="0">
                <a:solidFill>
                  <a:schemeClr val="tx1">
                    <a:lumMod val="65000"/>
                    <a:lumOff val="35000"/>
                  </a:schemeClr>
                </a:solidFill>
                <a:latin typeface="Verdana"/>
                <a:cs typeface="Verdana"/>
              </a:rPr>
              <a:t> </a:t>
            </a:r>
            <a:r>
              <a:rPr lang="en-US" dirty="0">
                <a:solidFill>
                  <a:schemeClr val="tx1">
                    <a:lumMod val="65000"/>
                    <a:lumOff val="35000"/>
                  </a:schemeClr>
                </a:solidFill>
                <a:latin typeface="Verdana"/>
                <a:cs typeface="Verdana"/>
              </a:rPr>
              <a:t>with TBT </a:t>
            </a:r>
            <a:r>
              <a:rPr lang="en-US" dirty="0" smtClean="0">
                <a:solidFill>
                  <a:schemeClr val="tx1">
                    <a:lumMod val="65000"/>
                    <a:lumOff val="35000"/>
                  </a:schemeClr>
                </a:solidFill>
                <a:latin typeface="Verdana"/>
                <a:cs typeface="Verdana"/>
              </a:rPr>
              <a:t>&amp; Copper</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The </a:t>
            </a:r>
            <a:r>
              <a:rPr lang="en-US" dirty="0" smtClean="0">
                <a:solidFill>
                  <a:schemeClr val="tx1">
                    <a:lumMod val="65000"/>
                    <a:lumOff val="35000"/>
                  </a:schemeClr>
                </a:solidFill>
                <a:latin typeface="Verdana"/>
                <a:cs typeface="Verdana"/>
              </a:rPr>
              <a:t>highest level </a:t>
            </a:r>
            <a:r>
              <a:rPr lang="en-US" dirty="0">
                <a:solidFill>
                  <a:schemeClr val="tx1">
                    <a:lumMod val="65000"/>
                    <a:lumOff val="35000"/>
                  </a:schemeClr>
                </a:solidFill>
                <a:latin typeface="Verdana"/>
                <a:cs typeface="Verdana"/>
              </a:rPr>
              <a:t>of </a:t>
            </a:r>
            <a:r>
              <a:rPr lang="en-US" dirty="0" smtClean="0">
                <a:solidFill>
                  <a:schemeClr val="tx1">
                    <a:lumMod val="65000"/>
                    <a:lumOff val="35000"/>
                  </a:schemeClr>
                </a:solidFill>
                <a:latin typeface="Verdana"/>
                <a:cs typeface="Verdana"/>
              </a:rPr>
              <a:t>protection available today</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smtClean="0">
                <a:solidFill>
                  <a:schemeClr val="tx1">
                    <a:lumMod val="65000"/>
                    <a:lumOff val="35000"/>
                  </a:schemeClr>
                </a:solidFill>
                <a:latin typeface="Verdana"/>
                <a:cs typeface="Verdana"/>
              </a:rPr>
              <a:t>Multi-season protection </a:t>
            </a:r>
            <a:r>
              <a:rPr lang="en-US" dirty="0">
                <a:solidFill>
                  <a:schemeClr val="tx1">
                    <a:lumMod val="65000"/>
                    <a:lumOff val="35000"/>
                  </a:schemeClr>
                </a:solidFill>
                <a:latin typeface="Verdana"/>
                <a:cs typeface="Verdana"/>
              </a:rPr>
              <a:t>for the </a:t>
            </a:r>
            <a:r>
              <a:rPr lang="en-US" dirty="0" smtClean="0">
                <a:solidFill>
                  <a:schemeClr val="tx1">
                    <a:lumMod val="65000"/>
                    <a:lumOff val="35000"/>
                  </a:schemeClr>
                </a:solidFill>
                <a:latin typeface="Verdana"/>
                <a:cs typeface="Verdana"/>
              </a:rPr>
              <a:t>most harsh environments </a:t>
            </a:r>
            <a:r>
              <a:rPr lang="en-US" dirty="0">
                <a:solidFill>
                  <a:schemeClr val="tx1">
                    <a:lumMod val="65000"/>
                    <a:lumOff val="35000"/>
                  </a:schemeClr>
                </a:solidFill>
                <a:latin typeface="Verdana"/>
                <a:cs typeface="Verdana"/>
              </a:rPr>
              <a:t>in the </a:t>
            </a:r>
            <a:r>
              <a:rPr lang="en-US" dirty="0" smtClean="0">
                <a:solidFill>
                  <a:schemeClr val="tx1">
                    <a:lumMod val="65000"/>
                    <a:lumOff val="35000"/>
                  </a:schemeClr>
                </a:solidFill>
                <a:latin typeface="Verdana"/>
                <a:cs typeface="Verdana"/>
              </a:rPr>
              <a:t>world</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No </a:t>
            </a:r>
            <a:r>
              <a:rPr lang="en-US" dirty="0" smtClean="0">
                <a:solidFill>
                  <a:schemeClr val="tx1">
                    <a:lumMod val="65000"/>
                    <a:lumOff val="35000"/>
                  </a:schemeClr>
                </a:solidFill>
                <a:latin typeface="Verdana"/>
                <a:cs typeface="Verdana"/>
              </a:rPr>
              <a:t>other comparable paint </a:t>
            </a:r>
            <a:r>
              <a:rPr lang="en-US" dirty="0">
                <a:solidFill>
                  <a:schemeClr val="tx1">
                    <a:lumMod val="65000"/>
                    <a:lumOff val="35000"/>
                  </a:schemeClr>
                </a:solidFill>
                <a:latin typeface="Verdana"/>
                <a:cs typeface="Verdana"/>
              </a:rPr>
              <a:t>on the </a:t>
            </a:r>
            <a:r>
              <a:rPr lang="en-US" dirty="0" smtClean="0">
                <a:solidFill>
                  <a:schemeClr val="tx1">
                    <a:lumMod val="65000"/>
                    <a:lumOff val="35000"/>
                  </a:schemeClr>
                </a:solidFill>
                <a:latin typeface="Verdana"/>
                <a:cs typeface="Verdana"/>
              </a:rPr>
              <a:t>market</a:t>
            </a:r>
          </a:p>
          <a:p>
            <a:pPr marL="285750" indent="-285750">
              <a:lnSpc>
                <a:spcPct val="120000"/>
              </a:lnSpc>
              <a:buFont typeface="Arial"/>
              <a:buChar char="•"/>
            </a:pPr>
            <a:r>
              <a:rPr lang="en-US" dirty="0" smtClean="0">
                <a:solidFill>
                  <a:schemeClr val="tx1">
                    <a:lumMod val="65000"/>
                    <a:lumOff val="35000"/>
                  </a:schemeClr>
                </a:solidFill>
                <a:latin typeface="Verdana"/>
                <a:cs typeface="Verdana"/>
              </a:rPr>
              <a:t>Comes in Hard and Soft formulations</a:t>
            </a:r>
            <a:endParaRPr lang="en-US" dirty="0">
              <a:solidFill>
                <a:schemeClr val="tx1">
                  <a:lumMod val="65000"/>
                  <a:lumOff val="35000"/>
                </a:schemeClr>
              </a:solidFill>
              <a:latin typeface="Verdana"/>
              <a:cs typeface="Verdana"/>
            </a:endParaRPr>
          </a:p>
        </p:txBody>
      </p:sp>
    </p:spTree>
    <p:extLst>
      <p:ext uri="{BB962C8B-B14F-4D97-AF65-F5344CB8AC3E}">
        <p14:creationId xmlns:p14="http://schemas.microsoft.com/office/powerpoint/2010/main" val="18130592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BIOTIN PLUS</a:t>
            </a:r>
            <a:br>
              <a:rPr lang="en-US" sz="3000" dirty="0" smtClean="0">
                <a:latin typeface="Arial"/>
                <a:cs typeface="Arial"/>
              </a:rPr>
            </a:br>
            <a:r>
              <a:rPr lang="en-US" sz="1800" i="1" dirty="0" smtClean="0">
                <a:latin typeface="Arial"/>
                <a:cs typeface="Arial"/>
              </a:rPr>
              <a:t>1300 Series</a:t>
            </a:r>
            <a:endParaRPr lang="en-US" sz="1800" i="1" dirty="0">
              <a:latin typeface="Arial"/>
              <a:cs typeface="Arial"/>
            </a:endParaRPr>
          </a:p>
        </p:txBody>
      </p:sp>
      <p:pic>
        <p:nvPicPr>
          <p:cNvPr id="3" name="Picture 2" descr="export_only_bt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9641" y="531479"/>
            <a:ext cx="1314995" cy="292221"/>
          </a:xfrm>
          <a:prstGeom prst="rect">
            <a:avLst/>
          </a:prstGeom>
        </p:spPr>
      </p:pic>
      <p:sp>
        <p:nvSpPr>
          <p:cNvPr id="7" name="TextBox 6"/>
          <p:cNvSpPr txBox="1"/>
          <p:nvPr/>
        </p:nvSpPr>
        <p:spPr>
          <a:xfrm>
            <a:off x="809390" y="1528629"/>
            <a:ext cx="3673753" cy="2151358"/>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Tin Ablative Copolymer Antifouling</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Soft free eroding formula </a:t>
            </a:r>
          </a:p>
          <a:p>
            <a:pPr marL="285750" indent="-285750">
              <a:lnSpc>
                <a:spcPct val="120000"/>
              </a:lnSpc>
              <a:buFont typeface="Arial"/>
              <a:buChar char="•"/>
            </a:pPr>
            <a:r>
              <a:rPr lang="en-US" dirty="0">
                <a:solidFill>
                  <a:schemeClr val="tx1">
                    <a:lumMod val="65000"/>
                    <a:lumOff val="35000"/>
                  </a:schemeClr>
                </a:solidFill>
                <a:latin typeface="Verdana"/>
                <a:cs typeface="Verdana"/>
              </a:rPr>
              <a:t>Durable finish for all types of </a:t>
            </a:r>
            <a:r>
              <a:rPr lang="en-US" dirty="0" smtClean="0">
                <a:solidFill>
                  <a:schemeClr val="tx1">
                    <a:lumMod val="65000"/>
                    <a:lumOff val="35000"/>
                  </a:schemeClr>
                </a:solidFill>
                <a:latin typeface="Verdana"/>
                <a:cs typeface="Verdana"/>
              </a:rPr>
              <a:t>vessels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Dependable performance</a:t>
            </a:r>
          </a:p>
        </p:txBody>
      </p:sp>
      <p:pic>
        <p:nvPicPr>
          <p:cNvPr id="4" name="Picture 3" descr="BIOTIN plus rgb w trans bg.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1716" y="987756"/>
            <a:ext cx="4057618" cy="4660706"/>
          </a:xfrm>
          <a:prstGeom prst="rect">
            <a:avLst/>
          </a:prstGeom>
        </p:spPr>
      </p:pic>
    </p:spTree>
    <p:extLst>
      <p:ext uri="{BB962C8B-B14F-4D97-AF65-F5344CB8AC3E}">
        <p14:creationId xmlns:p14="http://schemas.microsoft.com/office/powerpoint/2010/main" val="17929405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TIN BOOSTER</a:t>
            </a:r>
            <a:br>
              <a:rPr lang="en-US" sz="3000" dirty="0" smtClean="0">
                <a:latin typeface="Arial"/>
                <a:cs typeface="Arial"/>
              </a:rPr>
            </a:br>
            <a:r>
              <a:rPr lang="en-US" sz="1800" i="1" dirty="0" smtClean="0">
                <a:latin typeface="Arial"/>
                <a:cs typeface="Arial"/>
              </a:rPr>
              <a:t>1000T</a:t>
            </a:r>
            <a:endParaRPr lang="en-US" sz="1800" i="1" dirty="0">
              <a:latin typeface="Arial"/>
              <a:cs typeface="Arial"/>
            </a:endParaRPr>
          </a:p>
        </p:txBody>
      </p:sp>
      <p:pic>
        <p:nvPicPr>
          <p:cNvPr id="3" name="Picture 2" descr="export_only_bt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9641" y="531479"/>
            <a:ext cx="1314995" cy="292221"/>
          </a:xfrm>
          <a:prstGeom prst="rect">
            <a:avLst/>
          </a:prstGeom>
        </p:spPr>
      </p:pic>
      <p:sp>
        <p:nvSpPr>
          <p:cNvPr id="7" name="TextBox 6"/>
          <p:cNvSpPr txBox="1"/>
          <p:nvPr/>
        </p:nvSpPr>
        <p:spPr>
          <a:xfrm>
            <a:off x="809389" y="1528629"/>
            <a:ext cx="4612086" cy="3185488"/>
          </a:xfrm>
          <a:prstGeom prst="rect">
            <a:avLst/>
          </a:prstGeom>
          <a:noFill/>
        </p:spPr>
        <p:txBody>
          <a:bodyPr wrap="square" numCol="1" rtlCol="0">
            <a:spAutoFit/>
          </a:bodyPr>
          <a:lstStyle/>
          <a:p>
            <a:pPr>
              <a:lnSpc>
                <a:spcPct val="120000"/>
              </a:lnSpc>
            </a:pPr>
            <a:r>
              <a:rPr lang="en-US" sz="2000" i="1" dirty="0" smtClean="0">
                <a:solidFill>
                  <a:schemeClr val="tx1">
                    <a:lumMod val="65000"/>
                    <a:lumOff val="35000"/>
                  </a:schemeClr>
                </a:solidFill>
                <a:latin typeface="Verdana"/>
                <a:cs typeface="Verdana"/>
              </a:rPr>
              <a:t>Antifouling Additive to Increase Tin in ISLANDS 44 PLUS and BIOTIN PLUS</a:t>
            </a:r>
          </a:p>
          <a:p>
            <a:pPr marL="285750" indent="-285750">
              <a:lnSpc>
                <a:spcPct val="120000"/>
              </a:lnSpc>
              <a:buFont typeface="Arial"/>
              <a:buChar char="•"/>
            </a:pPr>
            <a:r>
              <a:rPr lang="en-US" dirty="0" smtClean="0">
                <a:solidFill>
                  <a:schemeClr val="tx1">
                    <a:lumMod val="65000"/>
                    <a:lumOff val="35000"/>
                  </a:schemeClr>
                </a:solidFill>
                <a:latin typeface="Verdana"/>
                <a:cs typeface="Verdana"/>
              </a:rPr>
              <a:t>Increases effectiveness of tin-based antifouling paint</a:t>
            </a:r>
          </a:p>
          <a:p>
            <a:pPr marL="285750" indent="-285750">
              <a:lnSpc>
                <a:spcPct val="120000"/>
              </a:lnSpc>
              <a:buFont typeface="Arial"/>
              <a:buChar char="•"/>
            </a:pPr>
            <a:r>
              <a:rPr lang="en-US" dirty="0" smtClean="0">
                <a:solidFill>
                  <a:schemeClr val="tx1">
                    <a:lumMod val="65000"/>
                    <a:lumOff val="35000"/>
                  </a:schemeClr>
                </a:solidFill>
                <a:latin typeface="Verdana"/>
                <a:cs typeface="Verdana"/>
              </a:rPr>
              <a:t>Compatible with most tin-based paints on the market</a:t>
            </a:r>
          </a:p>
          <a:p>
            <a:pPr marL="285750" indent="-285750">
              <a:lnSpc>
                <a:spcPct val="120000"/>
              </a:lnSpc>
              <a:buFont typeface="Arial"/>
              <a:buChar char="•"/>
            </a:pPr>
            <a:r>
              <a:rPr lang="en-US" dirty="0" smtClean="0">
                <a:solidFill>
                  <a:schemeClr val="tx1">
                    <a:lumMod val="65000"/>
                    <a:lumOff val="35000"/>
                  </a:schemeClr>
                </a:solidFill>
                <a:latin typeface="Verdana"/>
                <a:cs typeface="Verdana"/>
              </a:rPr>
              <a:t>Can also be used on aluminum outboard motors as antifouling</a:t>
            </a:r>
            <a:endParaRPr lang="en-US" dirty="0">
              <a:solidFill>
                <a:schemeClr val="tx1">
                  <a:lumMod val="65000"/>
                  <a:lumOff val="35000"/>
                </a:schemeClr>
              </a:solidFill>
              <a:latin typeface="Verdana"/>
              <a:cs typeface="Verdana"/>
            </a:endParaRPr>
          </a:p>
        </p:txBody>
      </p:sp>
      <p:pic>
        <p:nvPicPr>
          <p:cNvPr id="5" name="Picture 4" descr="TINBOOSTER rgb.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0690" y="1320135"/>
            <a:ext cx="1871677" cy="3418518"/>
          </a:xfrm>
          <a:prstGeom prst="rect">
            <a:avLst/>
          </a:prstGeom>
        </p:spPr>
      </p:pic>
    </p:spTree>
    <p:extLst>
      <p:ext uri="{BB962C8B-B14F-4D97-AF65-F5344CB8AC3E}">
        <p14:creationId xmlns:p14="http://schemas.microsoft.com/office/powerpoint/2010/main" val="1099281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CLEARGEAR</a:t>
            </a:r>
            <a:br>
              <a:rPr lang="en-US" sz="3000" dirty="0" smtClean="0">
                <a:latin typeface="Arial"/>
                <a:cs typeface="Arial"/>
              </a:rPr>
            </a:br>
            <a:r>
              <a:rPr lang="en-US" sz="1800" i="1" dirty="0" smtClean="0">
                <a:latin typeface="Arial"/>
                <a:cs typeface="Arial"/>
              </a:rPr>
              <a:t>1400 Series</a:t>
            </a:r>
            <a:endParaRPr lang="en-US" sz="1800" i="1" dirty="0">
              <a:latin typeface="Arial"/>
              <a:cs typeface="Arial"/>
            </a:endParaRPr>
          </a:p>
        </p:txBody>
      </p:sp>
      <p:pic>
        <p:nvPicPr>
          <p:cNvPr id="3" name="Picture 2" descr="export_only_bt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9641" y="531479"/>
            <a:ext cx="1314995" cy="292221"/>
          </a:xfrm>
          <a:prstGeom prst="rect">
            <a:avLst/>
          </a:prstGeom>
        </p:spPr>
      </p:pic>
      <p:sp>
        <p:nvSpPr>
          <p:cNvPr id="7" name="TextBox 6"/>
          <p:cNvSpPr txBox="1"/>
          <p:nvPr/>
        </p:nvSpPr>
        <p:spPr>
          <a:xfrm>
            <a:off x="809390" y="1528629"/>
            <a:ext cx="3673753" cy="1782026"/>
          </a:xfrm>
          <a:prstGeom prst="rect">
            <a:avLst/>
          </a:prstGeom>
          <a:noFill/>
        </p:spPr>
        <p:txBody>
          <a:bodyPr wrap="square" numCol="1" rtlCol="0">
            <a:spAutoFit/>
          </a:bodyPr>
          <a:lstStyle/>
          <a:p>
            <a:pPr>
              <a:lnSpc>
                <a:spcPct val="120000"/>
              </a:lnSpc>
            </a:pPr>
            <a:r>
              <a:rPr lang="en-US" sz="2000" i="1" dirty="0" smtClean="0">
                <a:solidFill>
                  <a:schemeClr val="tx1">
                    <a:lumMod val="65000"/>
                    <a:lumOff val="35000"/>
                  </a:schemeClr>
                </a:solidFill>
                <a:latin typeface="Verdana"/>
                <a:cs typeface="Verdana"/>
              </a:rPr>
              <a:t>Running Gear Antifouling</a:t>
            </a:r>
          </a:p>
          <a:p>
            <a:pPr marL="285750" indent="-285750">
              <a:lnSpc>
                <a:spcPct val="120000"/>
              </a:lnSpc>
              <a:buFont typeface="Arial"/>
              <a:buChar char="•"/>
            </a:pPr>
            <a:r>
              <a:rPr lang="en-US" dirty="0" smtClean="0">
                <a:solidFill>
                  <a:schemeClr val="tx1">
                    <a:lumMod val="65000"/>
                    <a:lumOff val="35000"/>
                  </a:schemeClr>
                </a:solidFill>
                <a:latin typeface="Verdana"/>
                <a:cs typeface="Verdana"/>
              </a:rPr>
              <a:t>No primer needed</a:t>
            </a:r>
          </a:p>
          <a:p>
            <a:pPr marL="285750" indent="-285750">
              <a:lnSpc>
                <a:spcPct val="120000"/>
              </a:lnSpc>
              <a:buFont typeface="Arial"/>
              <a:buChar char="•"/>
            </a:pPr>
            <a:r>
              <a:rPr lang="en-US" dirty="0" smtClean="0">
                <a:solidFill>
                  <a:schemeClr val="tx1">
                    <a:lumMod val="65000"/>
                    <a:lumOff val="35000"/>
                  </a:schemeClr>
                </a:solidFill>
                <a:latin typeface="Verdana"/>
                <a:cs typeface="Verdana"/>
              </a:rPr>
              <a:t>Use on aluminum outdrive, running gear and outboard lower unit</a:t>
            </a:r>
            <a:endParaRPr lang="en-US" dirty="0">
              <a:solidFill>
                <a:schemeClr val="tx1">
                  <a:lumMod val="65000"/>
                  <a:lumOff val="35000"/>
                </a:schemeClr>
              </a:solidFill>
              <a:latin typeface="Verdana"/>
              <a:cs typeface="Verdana"/>
            </a:endParaRPr>
          </a:p>
        </p:txBody>
      </p:sp>
      <p:pic>
        <p:nvPicPr>
          <p:cNvPr id="5" name="Picture 4" descr="ClearGear rgb.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52790" y="933006"/>
            <a:ext cx="3734374" cy="4762843"/>
          </a:xfrm>
          <a:prstGeom prst="rect">
            <a:avLst/>
          </a:prstGeom>
        </p:spPr>
      </p:pic>
    </p:spTree>
    <p:extLst>
      <p:ext uri="{BB962C8B-B14F-4D97-AF65-F5344CB8AC3E}">
        <p14:creationId xmlns:p14="http://schemas.microsoft.com/office/powerpoint/2010/main" val="3557166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p-274-bg-2-welcome2-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97540" y="1338855"/>
            <a:ext cx="5217756" cy="3371356"/>
          </a:xfrm>
        </p:spPr>
        <p:txBody>
          <a:bodyPr anchor="t">
            <a:normAutofit/>
          </a:bodyPr>
          <a:lstStyle/>
          <a:p>
            <a:pPr algn="l"/>
            <a:r>
              <a:rPr lang="en-US" sz="3000" dirty="0" smtClean="0">
                <a:latin typeface="Arial"/>
                <a:cs typeface="Arial"/>
              </a:rPr>
              <a:t>Our Mission</a:t>
            </a:r>
            <a:r>
              <a:rPr lang="en-US" dirty="0" smtClean="0">
                <a:latin typeface="Arial"/>
                <a:cs typeface="Arial"/>
              </a:rPr>
              <a:t/>
            </a:r>
            <a:br>
              <a:rPr lang="en-US" dirty="0" smtClean="0">
                <a:latin typeface="Arial"/>
                <a:cs typeface="Arial"/>
              </a:rPr>
            </a:br>
            <a:r>
              <a:rPr lang="en-US" sz="1700" dirty="0" smtClean="0">
                <a:solidFill>
                  <a:schemeClr val="tx1">
                    <a:lumMod val="65000"/>
                    <a:lumOff val="35000"/>
                  </a:schemeClr>
                </a:solidFill>
                <a:latin typeface="Verdana"/>
                <a:cs typeface="Verdana"/>
              </a:rPr>
              <a:t>Sea Hawk’s mission is to provide boat owners around the world with the </a:t>
            </a:r>
            <a:r>
              <a:rPr lang="en-US" sz="1700" b="1" dirty="0" smtClean="0">
                <a:solidFill>
                  <a:schemeClr val="tx1">
                    <a:lumMod val="65000"/>
                    <a:lumOff val="35000"/>
                  </a:schemeClr>
                </a:solidFill>
                <a:latin typeface="Verdana"/>
                <a:cs typeface="Verdana"/>
              </a:rPr>
              <a:t>highest quality</a:t>
            </a:r>
            <a:r>
              <a:rPr lang="en-US" sz="1700" dirty="0" smtClean="0">
                <a:solidFill>
                  <a:schemeClr val="tx1">
                    <a:lumMod val="65000"/>
                    <a:lumOff val="35000"/>
                  </a:schemeClr>
                </a:solidFill>
                <a:latin typeface="Verdana"/>
                <a:cs typeface="Verdana"/>
              </a:rPr>
              <a:t>, most pleasurable to use, application specific solutions for </a:t>
            </a:r>
            <a:r>
              <a:rPr lang="en-US" sz="1700" b="1" dirty="0" smtClean="0">
                <a:solidFill>
                  <a:schemeClr val="tx1">
                    <a:lumMod val="65000"/>
                    <a:lumOff val="35000"/>
                  </a:schemeClr>
                </a:solidFill>
                <a:latin typeface="Verdana"/>
                <a:cs typeface="Verdana"/>
              </a:rPr>
              <a:t>protecting</a:t>
            </a:r>
            <a:r>
              <a:rPr lang="en-US" sz="1700" dirty="0" smtClean="0">
                <a:solidFill>
                  <a:schemeClr val="tx1">
                    <a:lumMod val="65000"/>
                    <a:lumOff val="35000"/>
                  </a:schemeClr>
                </a:solidFill>
                <a:latin typeface="Verdana"/>
                <a:cs typeface="Verdana"/>
              </a:rPr>
              <a:t> and </a:t>
            </a:r>
            <a:r>
              <a:rPr lang="en-US" sz="1700" b="1" dirty="0" smtClean="0">
                <a:solidFill>
                  <a:schemeClr val="tx1">
                    <a:lumMod val="65000"/>
                    <a:lumOff val="35000"/>
                  </a:schemeClr>
                </a:solidFill>
                <a:latin typeface="Verdana"/>
                <a:cs typeface="Verdana"/>
              </a:rPr>
              <a:t>enhancing</a:t>
            </a:r>
            <a:r>
              <a:rPr lang="en-US" sz="1700" dirty="0" smtClean="0">
                <a:solidFill>
                  <a:schemeClr val="tx1">
                    <a:lumMod val="65000"/>
                    <a:lumOff val="35000"/>
                  </a:schemeClr>
                </a:solidFill>
                <a:latin typeface="Verdana"/>
                <a:cs typeface="Verdana"/>
              </a:rPr>
              <a:t> the longevity and </a:t>
            </a:r>
            <a:r>
              <a:rPr lang="en-US" sz="1700" b="1" dirty="0" smtClean="0">
                <a:solidFill>
                  <a:schemeClr val="tx1">
                    <a:lumMod val="65000"/>
                    <a:lumOff val="35000"/>
                  </a:schemeClr>
                </a:solidFill>
                <a:latin typeface="Verdana"/>
                <a:cs typeface="Verdana"/>
              </a:rPr>
              <a:t>performance</a:t>
            </a:r>
            <a:r>
              <a:rPr lang="en-US" sz="1700" dirty="0" smtClean="0">
                <a:solidFill>
                  <a:schemeClr val="tx1">
                    <a:lumMod val="65000"/>
                    <a:lumOff val="35000"/>
                  </a:schemeClr>
                </a:solidFill>
                <a:latin typeface="Verdana"/>
                <a:cs typeface="Verdana"/>
              </a:rPr>
              <a:t> of their vessels.</a:t>
            </a:r>
            <a:endParaRPr lang="en-US" sz="1700" dirty="0">
              <a:solidFill>
                <a:schemeClr val="tx1">
                  <a:lumMod val="65000"/>
                  <a:lumOff val="35000"/>
                </a:schemeClr>
              </a:solidFill>
              <a:latin typeface="Verdana"/>
              <a:cs typeface="Verdana"/>
            </a:endParaRPr>
          </a:p>
        </p:txBody>
      </p:sp>
    </p:spTree>
    <p:extLst>
      <p:ext uri="{BB962C8B-B14F-4D97-AF65-F5344CB8AC3E}">
        <p14:creationId xmlns:p14="http://schemas.microsoft.com/office/powerpoint/2010/main" val="24475821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p-274-bg-Primer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674227"/>
            <a:ext cx="8385820" cy="1147444"/>
          </a:xfrm>
        </p:spPr>
        <p:txBody>
          <a:bodyPr anchor="t">
            <a:normAutofit/>
          </a:bodyPr>
          <a:lstStyle/>
          <a:p>
            <a:pPr algn="l"/>
            <a:r>
              <a:rPr lang="en-US" sz="3000" dirty="0" smtClean="0">
                <a:latin typeface="Arial"/>
                <a:cs typeface="Arial"/>
              </a:rPr>
              <a:t>Primers &amp; Sealers</a:t>
            </a:r>
            <a:endParaRPr lang="en-US" sz="3000" dirty="0">
              <a:latin typeface="Arial"/>
              <a:cs typeface="Arial"/>
            </a:endParaRPr>
          </a:p>
        </p:txBody>
      </p:sp>
      <p:sp>
        <p:nvSpPr>
          <p:cNvPr id="13" name="Title 1"/>
          <p:cNvSpPr txBox="1">
            <a:spLocks/>
          </p:cNvSpPr>
          <p:nvPr/>
        </p:nvSpPr>
        <p:spPr>
          <a:xfrm>
            <a:off x="772404" y="1405196"/>
            <a:ext cx="3644392" cy="4593927"/>
          </a:xfrm>
          <a:prstGeom prst="rect">
            <a:avLst/>
          </a:prstGeom>
        </p:spPr>
        <p:txBody>
          <a:bodyPr vert="horz" lIns="91440" tIns="45720" rIns="91440" bIns="45720" rtlCol="0" anchor="t">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en-US" sz="1500" b="1" u="sng" dirty="0">
                <a:solidFill>
                  <a:schemeClr val="tx1">
                    <a:lumMod val="65000"/>
                    <a:lumOff val="35000"/>
                  </a:schemeClr>
                </a:solidFill>
                <a:latin typeface="Verdana"/>
                <a:cs typeface="Verdana"/>
              </a:rPr>
              <a:t>High Build Epoxies</a:t>
            </a:r>
            <a:endParaRPr lang="en-US" sz="1500" b="1" u="sng" dirty="0" smtClean="0">
              <a:solidFill>
                <a:schemeClr val="tx1">
                  <a:lumMod val="65000"/>
                  <a:lumOff val="35000"/>
                </a:schemeClr>
              </a:solidFill>
              <a:latin typeface="Verdana"/>
              <a:cs typeface="Verdana"/>
            </a:endParaRPr>
          </a:p>
          <a:p>
            <a:pPr algn="l">
              <a:lnSpc>
                <a:spcPct val="110000"/>
              </a:lnSpc>
            </a:pPr>
            <a:r>
              <a:rPr lang="en-US" sz="1500" dirty="0">
                <a:solidFill>
                  <a:schemeClr val="tx1">
                    <a:lumMod val="65000"/>
                    <a:lumOff val="35000"/>
                  </a:schemeClr>
                </a:solidFill>
                <a:latin typeface="Verdana"/>
                <a:cs typeface="Verdana"/>
              </a:rPr>
              <a:t>TUFF STUFF (1284</a:t>
            </a:r>
            <a:r>
              <a:rPr lang="en-US" sz="1500" dirty="0" smtClean="0">
                <a:solidFill>
                  <a:schemeClr val="tx1">
                    <a:lumMod val="65000"/>
                    <a:lumOff val="35000"/>
                  </a:schemeClr>
                </a:solidFill>
                <a:latin typeface="Verdana"/>
                <a:cs typeface="Verdana"/>
              </a:rPr>
              <a:t>)</a:t>
            </a:r>
            <a:endParaRPr lang="en-US" sz="1500" dirty="0">
              <a:solidFill>
                <a:schemeClr val="tx1">
                  <a:lumMod val="65000"/>
                  <a:lumOff val="35000"/>
                </a:schemeClr>
              </a:solidFill>
              <a:latin typeface="Verdana"/>
              <a:cs typeface="Verdana"/>
            </a:endParaRPr>
          </a:p>
          <a:p>
            <a:pPr algn="l">
              <a:lnSpc>
                <a:spcPct val="110000"/>
              </a:lnSpc>
            </a:pPr>
            <a:r>
              <a:rPr lang="en-US" sz="1500" dirty="0" smtClean="0">
                <a:solidFill>
                  <a:schemeClr val="tx1">
                    <a:lumMod val="65000"/>
                    <a:lumOff val="35000"/>
                  </a:schemeClr>
                </a:solidFill>
                <a:latin typeface="Verdana"/>
                <a:cs typeface="Verdana"/>
              </a:rPr>
              <a:t>BLACK BARRIER COAT (</a:t>
            </a:r>
            <a:r>
              <a:rPr lang="en-US" sz="1500" dirty="0">
                <a:solidFill>
                  <a:schemeClr val="tx1">
                    <a:lumMod val="65000"/>
                    <a:lumOff val="35000"/>
                  </a:schemeClr>
                </a:solidFill>
                <a:latin typeface="Verdana"/>
                <a:cs typeface="Verdana"/>
              </a:rPr>
              <a:t>1255)</a:t>
            </a:r>
            <a:endParaRPr lang="en-US" sz="1500" dirty="0" smtClean="0">
              <a:solidFill>
                <a:schemeClr val="tx1">
                  <a:lumMod val="65000"/>
                  <a:lumOff val="35000"/>
                </a:schemeClr>
              </a:solidFill>
              <a:latin typeface="Verdana"/>
              <a:cs typeface="Verdana"/>
            </a:endParaRPr>
          </a:p>
          <a:p>
            <a:pPr algn="l">
              <a:lnSpc>
                <a:spcPct val="110000"/>
              </a:lnSpc>
            </a:pPr>
            <a:endParaRPr lang="en-US" sz="1500" dirty="0" smtClean="0">
              <a:solidFill>
                <a:schemeClr val="tx1">
                  <a:lumMod val="65000"/>
                  <a:lumOff val="35000"/>
                </a:schemeClr>
              </a:solidFill>
              <a:latin typeface="Verdana"/>
              <a:cs typeface="Verdana"/>
            </a:endParaRPr>
          </a:p>
          <a:p>
            <a:pPr algn="l"/>
            <a:r>
              <a:rPr lang="en-US" sz="1500" b="1" u="sng" dirty="0">
                <a:solidFill>
                  <a:schemeClr val="tx1">
                    <a:lumMod val="65000"/>
                    <a:lumOff val="35000"/>
                  </a:schemeClr>
                </a:solidFill>
                <a:latin typeface="Verdana"/>
                <a:cs typeface="Verdana"/>
              </a:rPr>
              <a:t>Other</a:t>
            </a:r>
          </a:p>
          <a:p>
            <a:pPr algn="l"/>
            <a:r>
              <a:rPr lang="en-US" sz="1500" dirty="0" smtClean="0">
                <a:solidFill>
                  <a:schemeClr val="tx1">
                    <a:lumMod val="65000"/>
                    <a:lumOff val="35000"/>
                  </a:schemeClr>
                </a:solidFill>
                <a:latin typeface="Verdana"/>
                <a:cs typeface="Verdana"/>
              </a:rPr>
              <a:t>HAWK’S GRIP (</a:t>
            </a:r>
            <a:r>
              <a:rPr lang="en-US" sz="1500" dirty="0">
                <a:solidFill>
                  <a:schemeClr val="tx1">
                    <a:lumMod val="65000"/>
                    <a:lumOff val="35000"/>
                  </a:schemeClr>
                </a:solidFill>
                <a:latin typeface="Verdana"/>
                <a:cs typeface="Verdana"/>
              </a:rPr>
              <a:t>1270</a:t>
            </a:r>
            <a:r>
              <a:rPr lang="en-US" sz="1500" dirty="0" smtClean="0">
                <a:solidFill>
                  <a:schemeClr val="tx1">
                    <a:lumMod val="65000"/>
                    <a:lumOff val="35000"/>
                  </a:schemeClr>
                </a:solidFill>
                <a:latin typeface="Verdana"/>
                <a:cs typeface="Verdana"/>
              </a:rPr>
              <a:t>)</a:t>
            </a:r>
            <a:endParaRPr lang="en-US" sz="1500" dirty="0">
              <a:solidFill>
                <a:schemeClr val="tx1">
                  <a:lumMod val="65000"/>
                  <a:lumOff val="35000"/>
                </a:schemeClr>
              </a:solidFill>
              <a:latin typeface="Verdana"/>
              <a:cs typeface="Verdana"/>
            </a:endParaRPr>
          </a:p>
          <a:p>
            <a:pPr algn="l"/>
            <a:r>
              <a:rPr lang="en-US" sz="1500" dirty="0" smtClean="0">
                <a:solidFill>
                  <a:schemeClr val="tx1">
                    <a:lumMod val="65000"/>
                    <a:lumOff val="35000"/>
                  </a:schemeClr>
                </a:solidFill>
                <a:latin typeface="Verdana"/>
                <a:cs typeface="Verdana"/>
              </a:rPr>
              <a:t>NON-SANDING PRIMER (</a:t>
            </a:r>
            <a:r>
              <a:rPr lang="en-US" sz="1500" dirty="0">
                <a:solidFill>
                  <a:schemeClr val="tx1">
                    <a:lumMod val="65000"/>
                    <a:lumOff val="35000"/>
                  </a:schemeClr>
                </a:solidFill>
                <a:latin typeface="Verdana"/>
                <a:cs typeface="Verdana"/>
              </a:rPr>
              <a:t>1266</a:t>
            </a:r>
            <a:r>
              <a:rPr lang="en-US" sz="1500" dirty="0" smtClean="0">
                <a:solidFill>
                  <a:schemeClr val="tx1">
                    <a:lumMod val="65000"/>
                    <a:lumOff val="35000"/>
                  </a:schemeClr>
                </a:solidFill>
                <a:latin typeface="Verdana"/>
                <a:cs typeface="Verdana"/>
              </a:rPr>
              <a:t>)</a:t>
            </a:r>
            <a:endParaRPr lang="en-US" sz="1500" dirty="0">
              <a:solidFill>
                <a:schemeClr val="tx1">
                  <a:lumMod val="65000"/>
                  <a:lumOff val="35000"/>
                </a:schemeClr>
              </a:solidFill>
              <a:latin typeface="Verdana"/>
              <a:cs typeface="Verdana"/>
            </a:endParaRPr>
          </a:p>
          <a:p>
            <a:pPr algn="l"/>
            <a:r>
              <a:rPr lang="en-US" sz="1500" dirty="0">
                <a:solidFill>
                  <a:schemeClr val="tx1">
                    <a:lumMod val="65000"/>
                    <a:lumOff val="35000"/>
                  </a:schemeClr>
                </a:solidFill>
                <a:latin typeface="Verdana"/>
                <a:cs typeface="Verdana"/>
              </a:rPr>
              <a:t>500A </a:t>
            </a:r>
            <a:r>
              <a:rPr lang="en-US" sz="1500" dirty="0" smtClean="0">
                <a:solidFill>
                  <a:schemeClr val="tx1">
                    <a:lumMod val="65000"/>
                    <a:lumOff val="35000"/>
                  </a:schemeClr>
                </a:solidFill>
                <a:latin typeface="Verdana"/>
                <a:cs typeface="Verdana"/>
              </a:rPr>
              <a:t>PRIMER </a:t>
            </a:r>
            <a:r>
              <a:rPr lang="en-US" sz="1500" dirty="0">
                <a:solidFill>
                  <a:schemeClr val="tx1">
                    <a:lumMod val="65000"/>
                    <a:lumOff val="35000"/>
                  </a:schemeClr>
                </a:solidFill>
                <a:latin typeface="Verdana"/>
                <a:cs typeface="Verdana"/>
              </a:rPr>
              <a:t>(Aerosol</a:t>
            </a:r>
            <a:r>
              <a:rPr lang="en-US" sz="1500" dirty="0" smtClean="0">
                <a:solidFill>
                  <a:schemeClr val="tx1">
                    <a:lumMod val="65000"/>
                    <a:lumOff val="35000"/>
                  </a:schemeClr>
                </a:solidFill>
                <a:latin typeface="Verdana"/>
                <a:cs typeface="Verdana"/>
              </a:rPr>
              <a:t>)</a:t>
            </a:r>
          </a:p>
          <a:p>
            <a:pPr algn="l"/>
            <a:endParaRPr lang="en-US" sz="1500" dirty="0">
              <a:solidFill>
                <a:schemeClr val="tx1">
                  <a:lumMod val="65000"/>
                  <a:lumOff val="35000"/>
                </a:schemeClr>
              </a:solidFill>
              <a:latin typeface="Verdana"/>
              <a:cs typeface="Verdana"/>
            </a:endParaRPr>
          </a:p>
          <a:p>
            <a:pPr algn="l"/>
            <a:r>
              <a:rPr lang="en-US" sz="1500" b="1" u="sng" dirty="0">
                <a:solidFill>
                  <a:schemeClr val="tx1">
                    <a:lumMod val="65000"/>
                    <a:lumOff val="35000"/>
                  </a:schemeClr>
                </a:solidFill>
                <a:latin typeface="Verdana"/>
                <a:cs typeface="Verdana"/>
              </a:rPr>
              <a:t>Primer Sealers</a:t>
            </a:r>
          </a:p>
          <a:p>
            <a:pPr algn="l"/>
            <a:r>
              <a:rPr lang="en-US" sz="1500" dirty="0" err="1">
                <a:solidFill>
                  <a:schemeClr val="tx1">
                    <a:lumMod val="65000"/>
                    <a:lumOff val="35000"/>
                  </a:schemeClr>
                </a:solidFill>
                <a:latin typeface="Verdana"/>
                <a:cs typeface="Verdana"/>
              </a:rPr>
              <a:t>sHAWKocon</a:t>
            </a:r>
            <a:r>
              <a:rPr lang="en-US" sz="1500" dirty="0">
                <a:solidFill>
                  <a:schemeClr val="tx1">
                    <a:lumMod val="65000"/>
                    <a:lumOff val="35000"/>
                  </a:schemeClr>
                </a:solidFill>
                <a:latin typeface="Verdana"/>
                <a:cs typeface="Verdana"/>
              </a:rPr>
              <a:t> (SH984)</a:t>
            </a:r>
          </a:p>
          <a:p>
            <a:pPr algn="l"/>
            <a:r>
              <a:rPr lang="en-US" sz="1500" dirty="0">
                <a:solidFill>
                  <a:schemeClr val="tx1">
                    <a:lumMod val="65000"/>
                    <a:lumOff val="35000"/>
                  </a:schemeClr>
                </a:solidFill>
                <a:latin typeface="Verdana"/>
                <a:cs typeface="Verdana"/>
              </a:rPr>
              <a:t>1277 BARRIER COAT PRIMER</a:t>
            </a:r>
          </a:p>
          <a:p>
            <a:pPr algn="l"/>
            <a:r>
              <a:rPr lang="en-US" sz="1500" dirty="0">
                <a:solidFill>
                  <a:schemeClr val="tx1">
                    <a:lumMod val="65000"/>
                    <a:lumOff val="35000"/>
                  </a:schemeClr>
                </a:solidFill>
                <a:latin typeface="Verdana"/>
                <a:cs typeface="Verdana"/>
              </a:rPr>
              <a:t>ISLAND PRIME (1283)</a:t>
            </a:r>
          </a:p>
          <a:p>
            <a:pPr algn="l"/>
            <a:endParaRPr lang="en-US" sz="1500" dirty="0">
              <a:solidFill>
                <a:schemeClr val="tx1">
                  <a:lumMod val="65000"/>
                  <a:lumOff val="35000"/>
                </a:schemeClr>
              </a:solidFill>
              <a:latin typeface="Verdana"/>
              <a:cs typeface="Verdana"/>
            </a:endParaRPr>
          </a:p>
          <a:p>
            <a:pPr algn="l"/>
            <a:r>
              <a:rPr lang="en-US" sz="1500" b="1" u="sng" dirty="0">
                <a:solidFill>
                  <a:schemeClr val="tx1">
                    <a:lumMod val="65000"/>
                    <a:lumOff val="35000"/>
                  </a:schemeClr>
                </a:solidFill>
                <a:latin typeface="Verdana"/>
                <a:cs typeface="Verdana"/>
              </a:rPr>
              <a:t>Metal Etching</a:t>
            </a:r>
          </a:p>
          <a:p>
            <a:pPr algn="l"/>
            <a:r>
              <a:rPr lang="en-US" sz="1500" dirty="0">
                <a:solidFill>
                  <a:schemeClr val="tx1">
                    <a:lumMod val="65000"/>
                    <a:lumOff val="35000"/>
                  </a:schemeClr>
                </a:solidFill>
                <a:latin typeface="Verdana"/>
                <a:cs typeface="Verdana"/>
              </a:rPr>
              <a:t>ALUMI-CHROME PRIMER (S-75)</a:t>
            </a:r>
          </a:p>
          <a:p>
            <a:pPr algn="l"/>
            <a:r>
              <a:rPr lang="en-US" sz="1500" dirty="0">
                <a:solidFill>
                  <a:schemeClr val="tx1">
                    <a:lumMod val="65000"/>
                    <a:lumOff val="35000"/>
                  </a:schemeClr>
                </a:solidFill>
                <a:latin typeface="Verdana"/>
                <a:cs typeface="Verdana"/>
              </a:rPr>
              <a:t>STRONTIUM CHROMATE (S-76)</a:t>
            </a:r>
          </a:p>
          <a:p>
            <a:pPr algn="l"/>
            <a:endParaRPr lang="en-US" sz="1500" dirty="0">
              <a:solidFill>
                <a:schemeClr val="tx1">
                  <a:lumMod val="65000"/>
                  <a:lumOff val="35000"/>
                </a:schemeClr>
              </a:solidFill>
              <a:latin typeface="Verdana"/>
              <a:cs typeface="Verdana"/>
            </a:endParaRPr>
          </a:p>
          <a:p>
            <a:pPr algn="l">
              <a:lnSpc>
                <a:spcPct val="110000"/>
              </a:lnSpc>
            </a:pPr>
            <a:endParaRPr lang="en-US" sz="1500" dirty="0">
              <a:solidFill>
                <a:schemeClr val="tx1">
                  <a:lumMod val="65000"/>
                  <a:lumOff val="35000"/>
                </a:schemeClr>
              </a:solidFill>
              <a:latin typeface="Verdana"/>
              <a:cs typeface="Verdana"/>
            </a:endParaRPr>
          </a:p>
        </p:txBody>
      </p:sp>
    </p:spTree>
    <p:extLst>
      <p:ext uri="{BB962C8B-B14F-4D97-AF65-F5344CB8AC3E}">
        <p14:creationId xmlns:p14="http://schemas.microsoft.com/office/powerpoint/2010/main" val="10753517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TUFF STUFF</a:t>
            </a:r>
            <a:br>
              <a:rPr lang="en-US" sz="3000" dirty="0" smtClean="0">
                <a:latin typeface="Arial"/>
                <a:cs typeface="Arial"/>
              </a:rPr>
            </a:br>
            <a:r>
              <a:rPr lang="en-US" sz="1800" i="1" dirty="0" smtClean="0">
                <a:latin typeface="Arial"/>
                <a:cs typeface="Arial"/>
              </a:rPr>
              <a:t>1284 Gray • 1285 White</a:t>
            </a:r>
            <a:endParaRPr lang="en-US" sz="1800" i="1" dirty="0">
              <a:latin typeface="Arial"/>
              <a:cs typeface="Arial"/>
            </a:endParaRPr>
          </a:p>
        </p:txBody>
      </p:sp>
      <p:pic>
        <p:nvPicPr>
          <p:cNvPr id="4" name="Picture 3" descr="TUFF STUFF both cans rg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2401" y="1393161"/>
            <a:ext cx="4535582" cy="3440254"/>
          </a:xfrm>
          <a:prstGeom prst="rect">
            <a:avLst/>
          </a:prstGeom>
        </p:spPr>
      </p:pic>
      <p:sp>
        <p:nvSpPr>
          <p:cNvPr id="7" name="TextBox 6"/>
          <p:cNvSpPr txBox="1"/>
          <p:nvPr/>
        </p:nvSpPr>
        <p:spPr>
          <a:xfrm>
            <a:off x="809388" y="1528629"/>
            <a:ext cx="3806447" cy="3517887"/>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Premium Blister Protection with </a:t>
            </a:r>
            <a:r>
              <a:rPr lang="en-US" sz="2000" i="1" dirty="0" err="1">
                <a:solidFill>
                  <a:schemeClr val="tx1">
                    <a:lumMod val="65000"/>
                    <a:lumOff val="35000"/>
                  </a:schemeClr>
                </a:solidFill>
                <a:latin typeface="Verdana"/>
                <a:cs typeface="Verdana"/>
              </a:rPr>
              <a:t>Microsheet</a:t>
            </a:r>
            <a:r>
              <a:rPr lang="en-US" sz="2000" i="1" dirty="0">
                <a:solidFill>
                  <a:schemeClr val="tx1">
                    <a:lumMod val="65000"/>
                    <a:lumOff val="35000"/>
                  </a:schemeClr>
                </a:solidFill>
                <a:latin typeface="Verdana"/>
                <a:cs typeface="Verdana"/>
              </a:rPr>
              <a:t> Silicate Technology</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Premium </a:t>
            </a:r>
            <a:r>
              <a:rPr lang="en-US" dirty="0" smtClean="0">
                <a:solidFill>
                  <a:schemeClr val="tx1">
                    <a:lumMod val="65000"/>
                    <a:lumOff val="35000"/>
                  </a:schemeClr>
                </a:solidFill>
                <a:latin typeface="Verdana"/>
                <a:cs typeface="Verdana"/>
              </a:rPr>
              <a:t>osmosis protection</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Highest </a:t>
            </a:r>
            <a:r>
              <a:rPr lang="en-US" dirty="0" smtClean="0">
                <a:solidFill>
                  <a:schemeClr val="tx1">
                    <a:lumMod val="65000"/>
                    <a:lumOff val="35000"/>
                  </a:schemeClr>
                </a:solidFill>
                <a:latin typeface="Verdana"/>
                <a:cs typeface="Verdana"/>
              </a:rPr>
              <a:t>build epoxy primer</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Fewer </a:t>
            </a:r>
            <a:r>
              <a:rPr lang="en-US" dirty="0" smtClean="0">
                <a:solidFill>
                  <a:schemeClr val="tx1">
                    <a:lumMod val="65000"/>
                    <a:lumOff val="35000"/>
                  </a:schemeClr>
                </a:solidFill>
                <a:latin typeface="Verdana"/>
                <a:cs typeface="Verdana"/>
              </a:rPr>
              <a:t>coats needed</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Longer </a:t>
            </a:r>
            <a:r>
              <a:rPr lang="en-US" dirty="0" smtClean="0">
                <a:solidFill>
                  <a:schemeClr val="tx1">
                    <a:lumMod val="65000"/>
                    <a:lumOff val="35000"/>
                  </a:schemeClr>
                </a:solidFill>
                <a:latin typeface="Verdana"/>
                <a:cs typeface="Verdana"/>
              </a:rPr>
              <a:t>window between coats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Reduced </a:t>
            </a:r>
            <a:r>
              <a:rPr lang="en-US" dirty="0" smtClean="0">
                <a:solidFill>
                  <a:schemeClr val="tx1">
                    <a:lumMod val="65000"/>
                    <a:lumOff val="35000"/>
                  </a:schemeClr>
                </a:solidFill>
                <a:latin typeface="Verdana"/>
                <a:cs typeface="Verdana"/>
              </a:rPr>
              <a:t>labor </a:t>
            </a:r>
            <a:r>
              <a:rPr lang="en-US" dirty="0">
                <a:solidFill>
                  <a:schemeClr val="tx1">
                    <a:lumMod val="65000"/>
                    <a:lumOff val="35000"/>
                  </a:schemeClr>
                </a:solidFill>
                <a:latin typeface="Verdana"/>
                <a:cs typeface="Verdana"/>
              </a:rPr>
              <a:t>and </a:t>
            </a:r>
            <a:r>
              <a:rPr lang="en-US" dirty="0" smtClean="0">
                <a:solidFill>
                  <a:schemeClr val="tx1">
                    <a:lumMod val="65000"/>
                    <a:lumOff val="35000"/>
                  </a:schemeClr>
                </a:solidFill>
                <a:latin typeface="Verdana"/>
                <a:cs typeface="Verdana"/>
              </a:rPr>
              <a:t/>
            </a:r>
            <a:br>
              <a:rPr lang="en-US" dirty="0" smtClean="0">
                <a:solidFill>
                  <a:schemeClr val="tx1">
                    <a:lumMod val="65000"/>
                    <a:lumOff val="35000"/>
                  </a:schemeClr>
                </a:solidFill>
                <a:latin typeface="Verdana"/>
                <a:cs typeface="Verdana"/>
              </a:rPr>
            </a:br>
            <a:r>
              <a:rPr lang="en-US" dirty="0" smtClean="0">
                <a:solidFill>
                  <a:schemeClr val="tx1">
                    <a:lumMod val="65000"/>
                    <a:lumOff val="35000"/>
                  </a:schemeClr>
                </a:solidFill>
                <a:latin typeface="Verdana"/>
                <a:cs typeface="Verdana"/>
              </a:rPr>
              <a:t>haul out </a:t>
            </a:r>
            <a:r>
              <a:rPr lang="en-US" dirty="0">
                <a:solidFill>
                  <a:schemeClr val="tx1">
                    <a:lumMod val="65000"/>
                    <a:lumOff val="35000"/>
                  </a:schemeClr>
                </a:solidFill>
                <a:latin typeface="Verdana"/>
                <a:cs typeface="Verdana"/>
              </a:rPr>
              <a:t>t</a:t>
            </a:r>
            <a:r>
              <a:rPr lang="en-US" dirty="0" smtClean="0">
                <a:solidFill>
                  <a:schemeClr val="tx1">
                    <a:lumMod val="65000"/>
                    <a:lumOff val="35000"/>
                  </a:schemeClr>
                </a:solidFill>
                <a:latin typeface="Verdana"/>
                <a:cs typeface="Verdana"/>
              </a:rPr>
              <a:t>ime</a:t>
            </a:r>
            <a:endParaRPr lang="en-US" dirty="0">
              <a:solidFill>
                <a:schemeClr val="tx1">
                  <a:lumMod val="65000"/>
                  <a:lumOff val="35000"/>
                </a:schemeClr>
              </a:solidFill>
              <a:latin typeface="Verdana"/>
              <a:cs typeface="Verdana"/>
            </a:endParaRPr>
          </a:p>
        </p:txBody>
      </p:sp>
    </p:spTree>
    <p:extLst>
      <p:ext uri="{BB962C8B-B14F-4D97-AF65-F5344CB8AC3E}">
        <p14:creationId xmlns:p14="http://schemas.microsoft.com/office/powerpoint/2010/main" val="34794202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descr="1277 201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7143" y="873455"/>
            <a:ext cx="3992679" cy="4578271"/>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BOTTOM PAINT PRIMER</a:t>
            </a:r>
            <a:br>
              <a:rPr lang="en-US" sz="3000" dirty="0" smtClean="0">
                <a:latin typeface="Arial"/>
                <a:cs typeface="Arial"/>
              </a:rPr>
            </a:br>
            <a:r>
              <a:rPr lang="en-US" sz="1800" i="1" dirty="0" smtClean="0">
                <a:latin typeface="Arial"/>
                <a:cs typeface="Arial"/>
              </a:rPr>
              <a:t>1277</a:t>
            </a:r>
            <a:endParaRPr lang="en-US" sz="1800" i="1" dirty="0">
              <a:latin typeface="Arial"/>
              <a:cs typeface="Arial"/>
            </a:endParaRPr>
          </a:p>
        </p:txBody>
      </p:sp>
      <p:sp>
        <p:nvSpPr>
          <p:cNvPr id="7" name="TextBox 6"/>
          <p:cNvSpPr txBox="1"/>
          <p:nvPr/>
        </p:nvSpPr>
        <p:spPr>
          <a:xfrm>
            <a:off x="809390" y="1528629"/>
            <a:ext cx="3929662" cy="2114425"/>
          </a:xfrm>
          <a:prstGeom prst="rect">
            <a:avLst/>
          </a:prstGeom>
          <a:noFill/>
        </p:spPr>
        <p:txBody>
          <a:bodyPr wrap="square" numCol="1" rtlCol="0">
            <a:spAutoFit/>
          </a:bodyPr>
          <a:lstStyle/>
          <a:p>
            <a:pPr>
              <a:lnSpc>
                <a:spcPct val="120000"/>
              </a:lnSpc>
            </a:pPr>
            <a:r>
              <a:rPr lang="en-US" sz="2000" i="1" dirty="0" smtClean="0">
                <a:solidFill>
                  <a:schemeClr val="tx1">
                    <a:lumMod val="65000"/>
                    <a:lumOff val="35000"/>
                  </a:schemeClr>
                </a:solidFill>
                <a:latin typeface="Verdana"/>
                <a:cs typeface="Verdana"/>
              </a:rPr>
              <a:t>Premium Water Barrier</a:t>
            </a:r>
          </a:p>
          <a:p>
            <a:pPr marL="285750" indent="-285750">
              <a:lnSpc>
                <a:spcPct val="120000"/>
              </a:lnSpc>
              <a:buFont typeface="Arial"/>
              <a:buChar char="•"/>
            </a:pPr>
            <a:r>
              <a:rPr lang="en-US" dirty="0">
                <a:solidFill>
                  <a:schemeClr val="tx1">
                    <a:lumMod val="65000"/>
                    <a:lumOff val="35000"/>
                  </a:schemeClr>
                </a:solidFill>
                <a:latin typeface="Verdana"/>
                <a:cs typeface="Verdana"/>
              </a:rPr>
              <a:t>Great </a:t>
            </a:r>
            <a:r>
              <a:rPr lang="en-US" dirty="0" smtClean="0">
                <a:solidFill>
                  <a:schemeClr val="tx1">
                    <a:lumMod val="65000"/>
                    <a:lumOff val="35000"/>
                  </a:schemeClr>
                </a:solidFill>
                <a:latin typeface="Verdana"/>
                <a:cs typeface="Verdana"/>
              </a:rPr>
              <a:t>for use over any existing bottom paint</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Anticorrosive </a:t>
            </a:r>
            <a:r>
              <a:rPr lang="en-US" dirty="0" smtClean="0">
                <a:solidFill>
                  <a:schemeClr val="tx1">
                    <a:lumMod val="65000"/>
                    <a:lumOff val="35000"/>
                  </a:schemeClr>
                </a:solidFill>
                <a:latin typeface="Verdana"/>
                <a:cs typeface="Verdana"/>
              </a:rPr>
              <a:t>properties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Adhesion </a:t>
            </a:r>
            <a:r>
              <a:rPr lang="en-US" dirty="0" smtClean="0">
                <a:solidFill>
                  <a:schemeClr val="tx1">
                    <a:lumMod val="65000"/>
                    <a:lumOff val="35000"/>
                  </a:schemeClr>
                </a:solidFill>
                <a:latin typeface="Verdana"/>
                <a:cs typeface="Verdana"/>
              </a:rPr>
              <a:t>promoter </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No </a:t>
            </a:r>
            <a:r>
              <a:rPr lang="en-US" dirty="0" smtClean="0">
                <a:solidFill>
                  <a:schemeClr val="tx1">
                    <a:lumMod val="65000"/>
                    <a:lumOff val="35000"/>
                  </a:schemeClr>
                </a:solidFill>
                <a:latin typeface="Verdana"/>
                <a:cs typeface="Verdana"/>
              </a:rPr>
              <a:t>overcoat window </a:t>
            </a:r>
            <a:endParaRPr lang="en-US" dirty="0">
              <a:solidFill>
                <a:schemeClr val="tx1">
                  <a:lumMod val="65000"/>
                  <a:lumOff val="35000"/>
                </a:schemeClr>
              </a:solidFill>
              <a:latin typeface="Verdana"/>
              <a:cs typeface="Verdana"/>
            </a:endParaRPr>
          </a:p>
        </p:txBody>
      </p:sp>
    </p:spTree>
    <p:extLst>
      <p:ext uri="{BB962C8B-B14F-4D97-AF65-F5344CB8AC3E}">
        <p14:creationId xmlns:p14="http://schemas.microsoft.com/office/powerpoint/2010/main" val="214257869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ISLAND PRIME</a:t>
            </a:r>
            <a:br>
              <a:rPr lang="en-US" sz="3000" dirty="0" smtClean="0">
                <a:latin typeface="Arial"/>
                <a:cs typeface="Arial"/>
              </a:rPr>
            </a:br>
            <a:r>
              <a:rPr lang="en-US" sz="1800" i="1" dirty="0" smtClean="0">
                <a:latin typeface="Arial"/>
                <a:cs typeface="Arial"/>
              </a:rPr>
              <a:t>1283</a:t>
            </a:r>
            <a:endParaRPr lang="en-US" sz="1800" i="1" dirty="0">
              <a:latin typeface="Arial"/>
              <a:cs typeface="Arial"/>
            </a:endParaRPr>
          </a:p>
        </p:txBody>
      </p:sp>
      <p:sp>
        <p:nvSpPr>
          <p:cNvPr id="7" name="TextBox 6"/>
          <p:cNvSpPr txBox="1"/>
          <p:nvPr/>
        </p:nvSpPr>
        <p:spPr>
          <a:xfrm>
            <a:off x="809390" y="1528629"/>
            <a:ext cx="3929662" cy="1449628"/>
          </a:xfrm>
          <a:prstGeom prst="rect">
            <a:avLst/>
          </a:prstGeom>
          <a:noFill/>
        </p:spPr>
        <p:txBody>
          <a:bodyPr wrap="square" numCol="1" rtlCol="0">
            <a:spAutoFit/>
          </a:bodyPr>
          <a:lstStyle/>
          <a:p>
            <a:pPr>
              <a:lnSpc>
                <a:spcPct val="120000"/>
              </a:lnSpc>
            </a:pPr>
            <a:r>
              <a:rPr lang="en-US" sz="2000" i="1" dirty="0" smtClean="0">
                <a:solidFill>
                  <a:schemeClr val="tx1">
                    <a:lumMod val="65000"/>
                    <a:lumOff val="35000"/>
                  </a:schemeClr>
                </a:solidFill>
                <a:latin typeface="Verdana"/>
                <a:cs typeface="Verdana"/>
              </a:rPr>
              <a:t>Excellent Adhesion Promoter</a:t>
            </a:r>
          </a:p>
          <a:p>
            <a:pPr marL="285750" indent="-285750">
              <a:lnSpc>
                <a:spcPct val="120000"/>
              </a:lnSpc>
              <a:buFont typeface="Arial"/>
              <a:buChar char="•"/>
            </a:pPr>
            <a:r>
              <a:rPr lang="en-US" dirty="0">
                <a:solidFill>
                  <a:schemeClr val="tx1">
                    <a:lumMod val="65000"/>
                    <a:lumOff val="35000"/>
                  </a:schemeClr>
                </a:solidFill>
                <a:latin typeface="Verdana"/>
                <a:cs typeface="Verdana"/>
              </a:rPr>
              <a:t>TBT </a:t>
            </a:r>
            <a:r>
              <a:rPr lang="en-US" dirty="0" smtClean="0">
                <a:solidFill>
                  <a:schemeClr val="tx1">
                    <a:lumMod val="65000"/>
                    <a:lumOff val="35000"/>
                  </a:schemeClr>
                </a:solidFill>
                <a:latin typeface="Verdana"/>
                <a:cs typeface="Verdana"/>
              </a:rPr>
              <a:t>sealer</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Adhesion </a:t>
            </a:r>
            <a:r>
              <a:rPr lang="en-US" dirty="0" smtClean="0">
                <a:solidFill>
                  <a:schemeClr val="tx1">
                    <a:lumMod val="65000"/>
                    <a:lumOff val="35000"/>
                  </a:schemeClr>
                </a:solidFill>
                <a:latin typeface="Verdana"/>
                <a:cs typeface="Verdana"/>
              </a:rPr>
              <a:t>promoter </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No </a:t>
            </a:r>
            <a:r>
              <a:rPr lang="en-US" dirty="0" smtClean="0">
                <a:solidFill>
                  <a:schemeClr val="tx1">
                    <a:lumMod val="65000"/>
                    <a:lumOff val="35000"/>
                  </a:schemeClr>
                </a:solidFill>
                <a:latin typeface="Verdana"/>
                <a:cs typeface="Verdana"/>
              </a:rPr>
              <a:t>overcoat window </a:t>
            </a:r>
            <a:endParaRPr lang="en-US" dirty="0">
              <a:solidFill>
                <a:schemeClr val="tx1">
                  <a:lumMod val="65000"/>
                  <a:lumOff val="35000"/>
                </a:schemeClr>
              </a:solidFill>
              <a:latin typeface="Verdana"/>
              <a:cs typeface="Verdana"/>
            </a:endParaRPr>
          </a:p>
        </p:txBody>
      </p:sp>
      <p:pic>
        <p:nvPicPr>
          <p:cNvPr id="3" name="Picture 2" descr="1283 ISLAND PRIME 2013 rg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6100" y="1109540"/>
            <a:ext cx="3584797" cy="4225627"/>
          </a:xfrm>
          <a:prstGeom prst="rect">
            <a:avLst/>
          </a:prstGeom>
        </p:spPr>
      </p:pic>
    </p:spTree>
    <p:extLst>
      <p:ext uri="{BB962C8B-B14F-4D97-AF65-F5344CB8AC3E}">
        <p14:creationId xmlns:p14="http://schemas.microsoft.com/office/powerpoint/2010/main" val="10123754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ALUMI-CHROME</a:t>
            </a:r>
            <a:br>
              <a:rPr lang="en-US" sz="3000" dirty="0" smtClean="0">
                <a:latin typeface="Arial"/>
                <a:cs typeface="Arial"/>
              </a:rPr>
            </a:br>
            <a:r>
              <a:rPr lang="en-US" sz="1800" i="1" dirty="0" smtClean="0">
                <a:latin typeface="Arial"/>
                <a:cs typeface="Arial"/>
              </a:rPr>
              <a:t>S-75</a:t>
            </a:r>
            <a:endParaRPr lang="en-US" sz="1800" i="1" dirty="0">
              <a:latin typeface="Arial"/>
              <a:cs typeface="Arial"/>
            </a:endParaRPr>
          </a:p>
        </p:txBody>
      </p:sp>
      <p:pic>
        <p:nvPicPr>
          <p:cNvPr id="4" name="Picture 3" descr="Alumi-Chrome rg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8401" y="593228"/>
            <a:ext cx="3769636" cy="4597974"/>
          </a:xfrm>
          <a:prstGeom prst="rect">
            <a:avLst/>
          </a:prstGeom>
        </p:spPr>
      </p:pic>
      <p:sp>
        <p:nvSpPr>
          <p:cNvPr id="7" name="TextBox 6"/>
          <p:cNvSpPr txBox="1"/>
          <p:nvPr/>
        </p:nvSpPr>
        <p:spPr>
          <a:xfrm>
            <a:off x="809390" y="1528629"/>
            <a:ext cx="3929662" cy="1117229"/>
          </a:xfrm>
          <a:prstGeom prst="rect">
            <a:avLst/>
          </a:prstGeom>
          <a:noFill/>
        </p:spPr>
        <p:txBody>
          <a:bodyPr wrap="square" numCol="1" rtlCol="0">
            <a:spAutoFit/>
          </a:bodyPr>
          <a:lstStyle/>
          <a:p>
            <a:pPr>
              <a:lnSpc>
                <a:spcPct val="120000"/>
              </a:lnSpc>
            </a:pPr>
            <a:r>
              <a:rPr lang="en-US" sz="2000" i="1" dirty="0" smtClean="0">
                <a:solidFill>
                  <a:schemeClr val="tx1">
                    <a:lumMod val="65000"/>
                    <a:lumOff val="35000"/>
                  </a:schemeClr>
                </a:solidFill>
                <a:latin typeface="Verdana"/>
                <a:cs typeface="Verdana"/>
              </a:rPr>
              <a:t>Chemical Bonding to Metal</a:t>
            </a:r>
          </a:p>
          <a:p>
            <a:pPr marL="285750" indent="-285750">
              <a:lnSpc>
                <a:spcPct val="120000"/>
              </a:lnSpc>
              <a:buFont typeface="Arial"/>
              <a:buChar char="•"/>
            </a:pPr>
            <a:r>
              <a:rPr lang="en-US" dirty="0">
                <a:solidFill>
                  <a:schemeClr val="tx1">
                    <a:lumMod val="65000"/>
                    <a:lumOff val="35000"/>
                  </a:schemeClr>
                </a:solidFill>
                <a:latin typeface="Verdana"/>
                <a:cs typeface="Verdana"/>
              </a:rPr>
              <a:t>Anticorrosive </a:t>
            </a:r>
            <a:r>
              <a:rPr lang="en-US" dirty="0" smtClean="0">
                <a:solidFill>
                  <a:schemeClr val="tx1">
                    <a:lumMod val="65000"/>
                    <a:lumOff val="35000"/>
                  </a:schemeClr>
                </a:solidFill>
                <a:latin typeface="Verdana"/>
                <a:cs typeface="Verdana"/>
              </a:rPr>
              <a:t>properties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Adhesion promoter</a:t>
            </a:r>
          </a:p>
        </p:txBody>
      </p:sp>
    </p:spTree>
    <p:extLst>
      <p:ext uri="{BB962C8B-B14F-4D97-AF65-F5344CB8AC3E}">
        <p14:creationId xmlns:p14="http://schemas.microsoft.com/office/powerpoint/2010/main" val="2929159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err="1" smtClean="0">
                <a:latin typeface="Arial"/>
                <a:cs typeface="Arial"/>
              </a:rPr>
              <a:t>sHAWKocon</a:t>
            </a:r>
            <a:r>
              <a:rPr lang="en-US" sz="3000" dirty="0" smtClean="0">
                <a:latin typeface="Arial"/>
                <a:cs typeface="Arial"/>
              </a:rPr>
              <a:t/>
            </a:r>
            <a:br>
              <a:rPr lang="en-US" sz="3000" dirty="0" smtClean="0">
                <a:latin typeface="Arial"/>
                <a:cs typeface="Arial"/>
              </a:rPr>
            </a:br>
            <a:r>
              <a:rPr lang="en-US" sz="1800" i="1" dirty="0" smtClean="0">
                <a:latin typeface="Arial"/>
                <a:cs typeface="Arial"/>
              </a:rPr>
              <a:t>SH984</a:t>
            </a:r>
            <a:endParaRPr lang="en-US" sz="1800" i="1" dirty="0">
              <a:latin typeface="Arial"/>
              <a:cs typeface="Arial"/>
            </a:endParaRPr>
          </a:p>
        </p:txBody>
      </p:sp>
      <p:sp>
        <p:nvSpPr>
          <p:cNvPr id="7" name="TextBox 6"/>
          <p:cNvSpPr txBox="1"/>
          <p:nvPr/>
        </p:nvSpPr>
        <p:spPr>
          <a:xfrm>
            <a:off x="809390" y="1528629"/>
            <a:ext cx="3929662" cy="3480954"/>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Underwater Primer &amp; Adhesion Promoter</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Anti-Corrosive Primer	</a:t>
            </a:r>
          </a:p>
          <a:p>
            <a:pPr marL="285750" indent="-285750">
              <a:lnSpc>
                <a:spcPct val="120000"/>
              </a:lnSpc>
              <a:buFont typeface="Arial"/>
              <a:buChar char="•"/>
            </a:pPr>
            <a:r>
              <a:rPr lang="en-US" dirty="0">
                <a:solidFill>
                  <a:schemeClr val="tx1">
                    <a:lumMod val="65000"/>
                    <a:lumOff val="35000"/>
                  </a:schemeClr>
                </a:solidFill>
                <a:latin typeface="Verdana"/>
                <a:cs typeface="Verdana"/>
              </a:rPr>
              <a:t>Compatible Over Existing (Non-Vinyl) </a:t>
            </a:r>
            <a:r>
              <a:rPr lang="en-US" dirty="0" err="1" smtClean="0">
                <a:solidFill>
                  <a:schemeClr val="tx1">
                    <a:lumMod val="65000"/>
                    <a:lumOff val="35000"/>
                  </a:schemeClr>
                </a:solidFill>
                <a:latin typeface="Verdana"/>
                <a:cs typeface="Verdana"/>
              </a:rPr>
              <a:t>Antifoulants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No Overcoat Window </a:t>
            </a:r>
          </a:p>
          <a:p>
            <a:pPr marL="285750" indent="-285750">
              <a:lnSpc>
                <a:spcPct val="120000"/>
              </a:lnSpc>
              <a:buFont typeface="Arial"/>
              <a:buChar char="•"/>
            </a:pPr>
            <a:r>
              <a:rPr lang="en-US" dirty="0">
                <a:solidFill>
                  <a:schemeClr val="tx1">
                    <a:lumMod val="65000"/>
                    <a:lumOff val="35000"/>
                  </a:schemeClr>
                </a:solidFill>
                <a:latin typeface="Verdana"/>
                <a:cs typeface="Verdana"/>
              </a:rPr>
              <a:t>Improves &amp; Promotes </a:t>
            </a:r>
            <a:r>
              <a:rPr lang="en-US" dirty="0" smtClean="0">
                <a:solidFill>
                  <a:schemeClr val="tx1">
                    <a:lumMod val="65000"/>
                    <a:lumOff val="35000"/>
                  </a:schemeClr>
                </a:solidFill>
                <a:latin typeface="Verdana"/>
                <a:cs typeface="Verdana"/>
              </a:rPr>
              <a:t>Adhesion</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Prevents Galvanic </a:t>
            </a:r>
            <a:r>
              <a:rPr lang="en-US" dirty="0" smtClean="0">
                <a:solidFill>
                  <a:schemeClr val="tx1">
                    <a:lumMod val="65000"/>
                    <a:lumOff val="35000"/>
                  </a:schemeClr>
                </a:solidFill>
                <a:latin typeface="Verdana"/>
                <a:cs typeface="Verdana"/>
              </a:rPr>
              <a:t>Corrosion</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TBT Sealer</a:t>
            </a:r>
          </a:p>
        </p:txBody>
      </p:sp>
      <p:pic>
        <p:nvPicPr>
          <p:cNvPr id="3" name="Picture 2" descr="SHAWKOCON 2013 rg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9738" y="1061616"/>
            <a:ext cx="3565840" cy="4220692"/>
          </a:xfrm>
          <a:prstGeom prst="rect">
            <a:avLst/>
          </a:prstGeom>
        </p:spPr>
      </p:pic>
    </p:spTree>
    <p:extLst>
      <p:ext uri="{BB962C8B-B14F-4D97-AF65-F5344CB8AC3E}">
        <p14:creationId xmlns:p14="http://schemas.microsoft.com/office/powerpoint/2010/main" val="39642749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TACK COAT PRIMER</a:t>
            </a:r>
            <a:br>
              <a:rPr lang="en-US" sz="3000" dirty="0" smtClean="0">
                <a:latin typeface="Arial"/>
                <a:cs typeface="Arial"/>
              </a:rPr>
            </a:br>
            <a:r>
              <a:rPr lang="en-US" sz="1800" i="1" dirty="0" smtClean="0">
                <a:latin typeface="Arial"/>
                <a:cs typeface="Arial"/>
              </a:rPr>
              <a:t>S-76</a:t>
            </a:r>
            <a:endParaRPr lang="en-US" sz="1800" i="1" dirty="0">
              <a:latin typeface="Arial"/>
              <a:cs typeface="Arial"/>
            </a:endParaRPr>
          </a:p>
        </p:txBody>
      </p:sp>
      <p:pic>
        <p:nvPicPr>
          <p:cNvPr id="4" name="Picture 3" descr="S-76 Kit rgb high r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4315" y="1177980"/>
            <a:ext cx="5130408" cy="4148264"/>
          </a:xfrm>
          <a:prstGeom prst="rect">
            <a:avLst/>
          </a:prstGeom>
        </p:spPr>
      </p:pic>
      <p:sp>
        <p:nvSpPr>
          <p:cNvPr id="7" name="TextBox 6"/>
          <p:cNvSpPr txBox="1"/>
          <p:nvPr/>
        </p:nvSpPr>
        <p:spPr>
          <a:xfrm>
            <a:off x="809390" y="1528629"/>
            <a:ext cx="3560016" cy="2151358"/>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Designed for Use on </a:t>
            </a:r>
            <a:endParaRPr lang="en-US" sz="2000" i="1" dirty="0" smtClean="0">
              <a:solidFill>
                <a:schemeClr val="tx1">
                  <a:lumMod val="65000"/>
                  <a:lumOff val="35000"/>
                </a:schemeClr>
              </a:solidFill>
              <a:latin typeface="Verdana"/>
              <a:cs typeface="Verdana"/>
            </a:endParaRPr>
          </a:p>
          <a:p>
            <a:pPr>
              <a:lnSpc>
                <a:spcPct val="120000"/>
              </a:lnSpc>
            </a:pPr>
            <a:r>
              <a:rPr lang="en-US" sz="2000" i="1" dirty="0" smtClean="0">
                <a:solidFill>
                  <a:schemeClr val="tx1">
                    <a:lumMod val="65000"/>
                    <a:lumOff val="35000"/>
                  </a:schemeClr>
                </a:solidFill>
                <a:latin typeface="Verdana"/>
                <a:cs typeface="Verdana"/>
              </a:rPr>
              <a:t>Bare </a:t>
            </a:r>
            <a:r>
              <a:rPr lang="en-US" sz="2000" i="1" dirty="0">
                <a:solidFill>
                  <a:schemeClr val="tx1">
                    <a:lumMod val="65000"/>
                    <a:lumOff val="35000"/>
                  </a:schemeClr>
                </a:solidFill>
                <a:latin typeface="Verdana"/>
                <a:cs typeface="Verdana"/>
              </a:rPr>
              <a:t>Aluminum</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Underwater primer</a:t>
            </a:r>
          </a:p>
          <a:p>
            <a:pPr marL="285750" indent="-285750">
              <a:lnSpc>
                <a:spcPct val="120000"/>
              </a:lnSpc>
              <a:buFont typeface="Arial"/>
              <a:buChar char="•"/>
            </a:pPr>
            <a:r>
              <a:rPr lang="en-US" dirty="0">
                <a:solidFill>
                  <a:schemeClr val="tx1">
                    <a:lumMod val="65000"/>
                    <a:lumOff val="35000"/>
                  </a:schemeClr>
                </a:solidFill>
                <a:latin typeface="Verdana"/>
                <a:cs typeface="Verdana"/>
              </a:rPr>
              <a:t>A mega yacht </a:t>
            </a:r>
            <a:r>
              <a:rPr lang="en-US" dirty="0" smtClean="0">
                <a:solidFill>
                  <a:schemeClr val="tx1">
                    <a:lumMod val="65000"/>
                    <a:lumOff val="35000"/>
                  </a:schemeClr>
                </a:solidFill>
                <a:latin typeface="Verdana"/>
                <a:cs typeface="Verdana"/>
              </a:rPr>
              <a:t>favorite</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For use on running gear, trim tabs, and shafts</a:t>
            </a:r>
          </a:p>
        </p:txBody>
      </p:sp>
    </p:spTree>
    <p:extLst>
      <p:ext uri="{BB962C8B-B14F-4D97-AF65-F5344CB8AC3E}">
        <p14:creationId xmlns:p14="http://schemas.microsoft.com/office/powerpoint/2010/main" val="167064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BLACK BARRIER COAT</a:t>
            </a:r>
            <a:br>
              <a:rPr lang="en-US" sz="3000" dirty="0" smtClean="0">
                <a:latin typeface="Arial"/>
                <a:cs typeface="Arial"/>
              </a:rPr>
            </a:br>
            <a:r>
              <a:rPr lang="en-US" sz="1800" i="1" dirty="0" smtClean="0">
                <a:latin typeface="Arial"/>
                <a:cs typeface="Arial"/>
              </a:rPr>
              <a:t>1255</a:t>
            </a:r>
            <a:endParaRPr lang="en-US" sz="1800" i="1" dirty="0">
              <a:latin typeface="Arial"/>
              <a:cs typeface="Arial"/>
            </a:endParaRPr>
          </a:p>
        </p:txBody>
      </p:sp>
      <p:pic>
        <p:nvPicPr>
          <p:cNvPr id="3" name="Picture 2" descr="1255 Black Barrier rg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7538" y="1216217"/>
            <a:ext cx="4841960" cy="4128968"/>
          </a:xfrm>
          <a:prstGeom prst="rect">
            <a:avLst/>
          </a:prstGeom>
        </p:spPr>
      </p:pic>
      <p:sp>
        <p:nvSpPr>
          <p:cNvPr id="7" name="TextBox 6"/>
          <p:cNvSpPr txBox="1"/>
          <p:nvPr/>
        </p:nvSpPr>
        <p:spPr>
          <a:xfrm>
            <a:off x="809390" y="1528629"/>
            <a:ext cx="3560016" cy="1818959"/>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The Best Product for Aluminum &amp; Steel</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#1 Product for Mega Yacht Metal Protection </a:t>
            </a:r>
          </a:p>
          <a:p>
            <a:pPr marL="285750" indent="-285750">
              <a:lnSpc>
                <a:spcPct val="120000"/>
              </a:lnSpc>
              <a:buFont typeface="Arial"/>
              <a:buChar char="•"/>
            </a:pPr>
            <a:r>
              <a:rPr lang="en-US" dirty="0">
                <a:solidFill>
                  <a:schemeClr val="tx1">
                    <a:lumMod val="65000"/>
                    <a:lumOff val="35000"/>
                  </a:schemeClr>
                </a:solidFill>
                <a:latin typeface="Verdana"/>
                <a:cs typeface="Verdana"/>
              </a:rPr>
              <a:t>Extremely High Build</a:t>
            </a:r>
          </a:p>
        </p:txBody>
      </p:sp>
    </p:spTree>
    <p:extLst>
      <p:ext uri="{BB962C8B-B14F-4D97-AF65-F5344CB8AC3E}">
        <p14:creationId xmlns:p14="http://schemas.microsoft.com/office/powerpoint/2010/main" val="32040999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BARNACLE BLOCKER</a:t>
            </a:r>
            <a:br>
              <a:rPr lang="en-US" sz="3000" dirty="0" smtClean="0">
                <a:latin typeface="Arial"/>
                <a:cs typeface="Arial"/>
              </a:rPr>
            </a:br>
            <a:endParaRPr lang="en-US" sz="1800" i="1" dirty="0">
              <a:latin typeface="Arial"/>
              <a:cs typeface="Arial"/>
            </a:endParaRPr>
          </a:p>
        </p:txBody>
      </p:sp>
      <p:sp>
        <p:nvSpPr>
          <p:cNvPr id="7" name="TextBox 6"/>
          <p:cNvSpPr txBox="1"/>
          <p:nvPr/>
        </p:nvSpPr>
        <p:spPr>
          <a:xfrm>
            <a:off x="809390" y="1528629"/>
            <a:ext cx="3560016" cy="2483757"/>
          </a:xfrm>
          <a:prstGeom prst="rect">
            <a:avLst/>
          </a:prstGeom>
          <a:noFill/>
        </p:spPr>
        <p:txBody>
          <a:bodyPr wrap="square" numCol="1" rtlCol="0">
            <a:spAutoFit/>
          </a:bodyPr>
          <a:lstStyle/>
          <a:p>
            <a:pPr>
              <a:lnSpc>
                <a:spcPct val="120000"/>
              </a:lnSpc>
            </a:pPr>
            <a:r>
              <a:rPr lang="en-US" sz="2000" i="1" dirty="0" smtClean="0">
                <a:solidFill>
                  <a:schemeClr val="tx1">
                    <a:lumMod val="65000"/>
                    <a:lumOff val="35000"/>
                  </a:schemeClr>
                </a:solidFill>
                <a:latin typeface="Verdana"/>
                <a:cs typeface="Verdana"/>
              </a:rPr>
              <a:t>Anti-corrosive Primer </a:t>
            </a:r>
          </a:p>
          <a:p>
            <a:pPr>
              <a:lnSpc>
                <a:spcPct val="120000"/>
              </a:lnSpc>
            </a:pPr>
            <a:r>
              <a:rPr lang="en-US" sz="2000" i="1" dirty="0" smtClean="0">
                <a:solidFill>
                  <a:schemeClr val="tx1">
                    <a:lumMod val="65000"/>
                    <a:lumOff val="35000"/>
                  </a:schemeClr>
                </a:solidFill>
                <a:latin typeface="Verdana"/>
                <a:cs typeface="Verdana"/>
              </a:rPr>
              <a:t>for Metals</a:t>
            </a:r>
          </a:p>
          <a:p>
            <a:pPr marL="285750" indent="-285750">
              <a:lnSpc>
                <a:spcPct val="120000"/>
              </a:lnSpc>
              <a:buFont typeface="Arial"/>
              <a:buChar char="•"/>
            </a:pPr>
            <a:r>
              <a:rPr lang="en-US" dirty="0">
                <a:solidFill>
                  <a:schemeClr val="tx1">
                    <a:lumMod val="65000"/>
                    <a:lumOff val="35000"/>
                  </a:schemeClr>
                </a:solidFill>
                <a:latin typeface="Verdana"/>
                <a:cs typeface="Verdana"/>
              </a:rPr>
              <a:t>Formulated for underwater metal protection</a:t>
            </a:r>
          </a:p>
          <a:p>
            <a:pPr marL="285750" indent="-285750">
              <a:lnSpc>
                <a:spcPct val="120000"/>
              </a:lnSpc>
              <a:buFont typeface="Arial"/>
              <a:buChar char="•"/>
            </a:pPr>
            <a:r>
              <a:rPr lang="en-US" dirty="0">
                <a:solidFill>
                  <a:schemeClr val="tx1">
                    <a:lumMod val="65000"/>
                    <a:lumOff val="35000"/>
                  </a:schemeClr>
                </a:solidFill>
                <a:latin typeface="Verdana"/>
                <a:cs typeface="Verdana"/>
              </a:rPr>
              <a:t>Self-cleaning</a:t>
            </a:r>
          </a:p>
          <a:p>
            <a:pPr marL="285750" indent="-285750">
              <a:lnSpc>
                <a:spcPct val="120000"/>
              </a:lnSpc>
              <a:buFont typeface="Arial"/>
              <a:buChar char="•"/>
            </a:pPr>
            <a:r>
              <a:rPr lang="en-US" dirty="0">
                <a:solidFill>
                  <a:schemeClr val="tx1">
                    <a:lumMod val="65000"/>
                    <a:lumOff val="35000"/>
                  </a:schemeClr>
                </a:solidFill>
                <a:latin typeface="Verdana"/>
                <a:cs typeface="Verdana"/>
              </a:rPr>
              <a:t>Reduces galvanic corrosion</a:t>
            </a:r>
          </a:p>
        </p:txBody>
      </p:sp>
      <p:pic>
        <p:nvPicPr>
          <p:cNvPr id="4" name="Picture 3" descr="Barnacle Blocker by AMC rgb on trans b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9701" y="626839"/>
            <a:ext cx="1915480" cy="5094484"/>
          </a:xfrm>
          <a:prstGeom prst="rect">
            <a:avLst/>
          </a:prstGeom>
        </p:spPr>
      </p:pic>
    </p:spTree>
    <p:extLst>
      <p:ext uri="{BB962C8B-B14F-4D97-AF65-F5344CB8AC3E}">
        <p14:creationId xmlns:p14="http://schemas.microsoft.com/office/powerpoint/2010/main" val="149833996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p-274-bg-Solvent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a:latin typeface="Arial"/>
                <a:cs typeface="Arial"/>
              </a:rPr>
              <a:t>Reducers, Thinners, Cleaners &amp; Solvents</a:t>
            </a:r>
            <a:r>
              <a:rPr lang="en-US" sz="3000" dirty="0" smtClean="0">
                <a:latin typeface="Arial"/>
                <a:cs typeface="Arial"/>
              </a:rPr>
              <a:t/>
            </a:r>
            <a:br>
              <a:rPr lang="en-US" sz="3000" dirty="0" smtClean="0">
                <a:latin typeface="Arial"/>
                <a:cs typeface="Arial"/>
              </a:rPr>
            </a:br>
            <a:endParaRPr lang="en-US" sz="1800" i="1" dirty="0">
              <a:latin typeface="Arial"/>
              <a:cs typeface="Arial"/>
            </a:endParaRPr>
          </a:p>
        </p:txBody>
      </p:sp>
      <p:sp>
        <p:nvSpPr>
          <p:cNvPr id="9" name="Title 1"/>
          <p:cNvSpPr txBox="1">
            <a:spLocks/>
          </p:cNvSpPr>
          <p:nvPr/>
        </p:nvSpPr>
        <p:spPr>
          <a:xfrm>
            <a:off x="3018709" y="1632877"/>
            <a:ext cx="3644392" cy="4925630"/>
          </a:xfrm>
          <a:prstGeom prst="rect">
            <a:avLst/>
          </a:prstGeom>
        </p:spPr>
        <p:txBody>
          <a:bodyPr vert="horz" lIns="91440" tIns="45720" rIns="91440" bIns="45720" rtlCol="0" anchor="t">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120000"/>
              </a:lnSpc>
            </a:pPr>
            <a:r>
              <a:rPr lang="en-US" sz="1500" b="1" u="sng" dirty="0">
                <a:solidFill>
                  <a:schemeClr val="tx1">
                    <a:lumMod val="65000"/>
                    <a:lumOff val="35000"/>
                  </a:schemeClr>
                </a:solidFill>
                <a:latin typeface="Verdana"/>
                <a:cs typeface="Verdana"/>
              </a:rPr>
              <a:t>Reducers</a:t>
            </a:r>
            <a:endParaRPr lang="en-US" sz="1500" b="1" u="sng" dirty="0" smtClean="0">
              <a:solidFill>
                <a:schemeClr val="tx1">
                  <a:lumMod val="65000"/>
                  <a:lumOff val="35000"/>
                </a:schemeClr>
              </a:solidFill>
              <a:latin typeface="Verdana"/>
              <a:cs typeface="Verdana"/>
            </a:endParaRPr>
          </a:p>
          <a:p>
            <a:pPr algn="l">
              <a:lnSpc>
                <a:spcPct val="120000"/>
              </a:lnSpc>
            </a:pPr>
            <a:r>
              <a:rPr lang="en-US" sz="1500" dirty="0">
                <a:solidFill>
                  <a:schemeClr val="tx1">
                    <a:lumMod val="65000"/>
                    <a:lumOff val="35000"/>
                  </a:schemeClr>
                </a:solidFill>
                <a:latin typeface="Verdana"/>
                <a:cs typeface="Verdana"/>
              </a:rPr>
              <a:t>2031 Islands 44 Plus </a:t>
            </a:r>
            <a:r>
              <a:rPr lang="en-US" sz="1500" dirty="0" smtClean="0">
                <a:solidFill>
                  <a:schemeClr val="tx1">
                    <a:lumMod val="65000"/>
                    <a:lumOff val="35000"/>
                  </a:schemeClr>
                </a:solidFill>
                <a:latin typeface="Verdana"/>
                <a:cs typeface="Verdana"/>
              </a:rPr>
              <a:t>Reducer</a:t>
            </a:r>
            <a:endParaRPr lang="en-US" sz="1500" dirty="0">
              <a:solidFill>
                <a:schemeClr val="tx1">
                  <a:lumMod val="65000"/>
                  <a:lumOff val="35000"/>
                </a:schemeClr>
              </a:solidFill>
              <a:latin typeface="Verdana"/>
              <a:cs typeface="Verdana"/>
            </a:endParaRPr>
          </a:p>
          <a:p>
            <a:pPr algn="l">
              <a:lnSpc>
                <a:spcPct val="120000"/>
              </a:lnSpc>
            </a:pPr>
            <a:r>
              <a:rPr lang="en-US" sz="1500" dirty="0">
                <a:solidFill>
                  <a:schemeClr val="tx1">
                    <a:lumMod val="65000"/>
                    <a:lumOff val="35000"/>
                  </a:schemeClr>
                </a:solidFill>
                <a:latin typeface="Verdana"/>
                <a:cs typeface="Verdana"/>
              </a:rPr>
              <a:t>2033 </a:t>
            </a:r>
            <a:r>
              <a:rPr lang="en-US" sz="1500" dirty="0" smtClean="0">
                <a:solidFill>
                  <a:schemeClr val="tx1">
                    <a:lumMod val="65000"/>
                    <a:lumOff val="35000"/>
                  </a:schemeClr>
                </a:solidFill>
                <a:latin typeface="Verdana"/>
                <a:cs typeface="Verdana"/>
              </a:rPr>
              <a:t>Reducer</a:t>
            </a:r>
            <a:endParaRPr lang="en-US" sz="1500" dirty="0">
              <a:solidFill>
                <a:schemeClr val="tx1">
                  <a:lumMod val="65000"/>
                  <a:lumOff val="35000"/>
                </a:schemeClr>
              </a:solidFill>
              <a:latin typeface="Verdana"/>
              <a:cs typeface="Verdana"/>
            </a:endParaRPr>
          </a:p>
          <a:p>
            <a:pPr algn="l">
              <a:lnSpc>
                <a:spcPct val="120000"/>
              </a:lnSpc>
            </a:pPr>
            <a:r>
              <a:rPr lang="en-US" sz="1500" dirty="0">
                <a:solidFill>
                  <a:schemeClr val="tx1">
                    <a:lumMod val="65000"/>
                    <a:lumOff val="35000"/>
                  </a:schemeClr>
                </a:solidFill>
                <a:latin typeface="Verdana"/>
                <a:cs typeface="Verdana"/>
              </a:rPr>
              <a:t>2035 Hot Weather </a:t>
            </a:r>
            <a:r>
              <a:rPr lang="en-US" sz="1500" dirty="0" smtClean="0">
                <a:solidFill>
                  <a:schemeClr val="tx1">
                    <a:lumMod val="65000"/>
                    <a:lumOff val="35000"/>
                  </a:schemeClr>
                </a:solidFill>
                <a:latin typeface="Verdana"/>
                <a:cs typeface="Verdana"/>
              </a:rPr>
              <a:t>Reducer</a:t>
            </a:r>
          </a:p>
          <a:p>
            <a:pPr algn="l">
              <a:lnSpc>
                <a:spcPct val="120000"/>
              </a:lnSpc>
            </a:pPr>
            <a:endParaRPr lang="en-US" sz="1500" dirty="0" smtClean="0">
              <a:solidFill>
                <a:schemeClr val="tx1">
                  <a:lumMod val="65000"/>
                  <a:lumOff val="35000"/>
                </a:schemeClr>
              </a:solidFill>
              <a:latin typeface="Verdana"/>
              <a:cs typeface="Verdana"/>
            </a:endParaRPr>
          </a:p>
          <a:p>
            <a:pPr algn="l">
              <a:lnSpc>
                <a:spcPct val="120000"/>
              </a:lnSpc>
            </a:pPr>
            <a:r>
              <a:rPr lang="en-US" sz="1500" b="1" u="sng" dirty="0">
                <a:solidFill>
                  <a:schemeClr val="tx1">
                    <a:lumMod val="65000"/>
                    <a:lumOff val="35000"/>
                  </a:schemeClr>
                </a:solidFill>
                <a:latin typeface="Verdana"/>
                <a:cs typeface="Verdana"/>
              </a:rPr>
              <a:t>Cleaners</a:t>
            </a:r>
          </a:p>
          <a:p>
            <a:pPr algn="l">
              <a:lnSpc>
                <a:spcPct val="120000"/>
              </a:lnSpc>
            </a:pPr>
            <a:r>
              <a:rPr lang="en-US" sz="1500" dirty="0">
                <a:solidFill>
                  <a:schemeClr val="tx1">
                    <a:lumMod val="65000"/>
                    <a:lumOff val="35000"/>
                  </a:schemeClr>
                </a:solidFill>
                <a:latin typeface="Verdana"/>
                <a:cs typeface="Verdana"/>
              </a:rPr>
              <a:t>Wax “N” Grease Killer (S-80</a:t>
            </a:r>
            <a:r>
              <a:rPr lang="en-US" sz="1500" dirty="0" smtClean="0">
                <a:solidFill>
                  <a:schemeClr val="tx1">
                    <a:lumMod val="65000"/>
                    <a:lumOff val="35000"/>
                  </a:schemeClr>
                </a:solidFill>
                <a:latin typeface="Verdana"/>
                <a:cs typeface="Verdana"/>
              </a:rPr>
              <a:t>)</a:t>
            </a:r>
            <a:endParaRPr lang="en-US" sz="1500" dirty="0">
              <a:solidFill>
                <a:schemeClr val="tx1">
                  <a:lumMod val="65000"/>
                  <a:lumOff val="35000"/>
                </a:schemeClr>
              </a:solidFill>
              <a:latin typeface="Verdana"/>
              <a:cs typeface="Verdana"/>
            </a:endParaRPr>
          </a:p>
          <a:p>
            <a:pPr algn="l">
              <a:lnSpc>
                <a:spcPct val="120000"/>
              </a:lnSpc>
            </a:pPr>
            <a:r>
              <a:rPr lang="en-US" sz="1500" dirty="0">
                <a:solidFill>
                  <a:schemeClr val="tx1">
                    <a:lumMod val="65000"/>
                    <a:lumOff val="35000"/>
                  </a:schemeClr>
                </a:solidFill>
                <a:latin typeface="Verdana"/>
                <a:cs typeface="Verdana"/>
              </a:rPr>
              <a:t>S-90 Wax &amp; </a:t>
            </a:r>
            <a:r>
              <a:rPr lang="en-US" sz="1500" dirty="0" smtClean="0">
                <a:solidFill>
                  <a:schemeClr val="tx1">
                    <a:lumMod val="65000"/>
                    <a:lumOff val="35000"/>
                  </a:schemeClr>
                </a:solidFill>
                <a:latin typeface="Verdana"/>
                <a:cs typeface="Verdana"/>
              </a:rPr>
              <a:t>Degreaser</a:t>
            </a:r>
          </a:p>
        </p:txBody>
      </p:sp>
      <p:sp>
        <p:nvSpPr>
          <p:cNvPr id="10" name="Title 1"/>
          <p:cNvSpPr txBox="1">
            <a:spLocks/>
          </p:cNvSpPr>
          <p:nvPr/>
        </p:nvSpPr>
        <p:spPr>
          <a:xfrm>
            <a:off x="6222318" y="1632877"/>
            <a:ext cx="3644392" cy="2584741"/>
          </a:xfrm>
          <a:prstGeom prst="rect">
            <a:avLst/>
          </a:prstGeom>
        </p:spPr>
        <p:txBody>
          <a:bodyPr vert="horz" lIns="91440" tIns="45720" rIns="91440" bIns="45720" rtlCol="0" anchor="t">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lnSpc>
                <a:spcPct val="120000"/>
              </a:lnSpc>
            </a:pPr>
            <a:r>
              <a:rPr lang="en-US" sz="1500" b="1" u="sng" dirty="0" smtClean="0">
                <a:solidFill>
                  <a:schemeClr val="tx1">
                    <a:lumMod val="65000"/>
                    <a:lumOff val="35000"/>
                  </a:schemeClr>
                </a:solidFill>
                <a:latin typeface="Verdana"/>
                <a:cs typeface="Verdana"/>
              </a:rPr>
              <a:t>Solvents</a:t>
            </a:r>
          </a:p>
          <a:p>
            <a:pPr algn="l">
              <a:lnSpc>
                <a:spcPct val="120000"/>
              </a:lnSpc>
            </a:pPr>
            <a:r>
              <a:rPr lang="en-US" sz="1500" dirty="0">
                <a:solidFill>
                  <a:schemeClr val="tx1">
                    <a:lumMod val="65000"/>
                    <a:lumOff val="35000"/>
                  </a:schemeClr>
                </a:solidFill>
                <a:latin typeface="Verdana"/>
                <a:cs typeface="Verdana"/>
              </a:rPr>
              <a:t>Acetone (7120</a:t>
            </a:r>
            <a:r>
              <a:rPr lang="en-US" sz="1500" dirty="0" smtClean="0">
                <a:solidFill>
                  <a:schemeClr val="tx1">
                    <a:lumMod val="65000"/>
                    <a:lumOff val="35000"/>
                  </a:schemeClr>
                </a:solidFill>
                <a:latin typeface="Verdana"/>
                <a:cs typeface="Verdana"/>
              </a:rPr>
              <a:t>)</a:t>
            </a:r>
            <a:endParaRPr lang="en-US" sz="1500" dirty="0">
              <a:solidFill>
                <a:schemeClr val="tx1">
                  <a:lumMod val="65000"/>
                  <a:lumOff val="35000"/>
                </a:schemeClr>
              </a:solidFill>
              <a:latin typeface="Verdana"/>
              <a:cs typeface="Verdana"/>
            </a:endParaRPr>
          </a:p>
          <a:p>
            <a:pPr algn="l">
              <a:lnSpc>
                <a:spcPct val="120000"/>
              </a:lnSpc>
            </a:pPr>
            <a:r>
              <a:rPr lang="en-US" sz="1500" dirty="0">
                <a:solidFill>
                  <a:schemeClr val="tx1">
                    <a:lumMod val="65000"/>
                    <a:lumOff val="35000"/>
                  </a:schemeClr>
                </a:solidFill>
                <a:latin typeface="Verdana"/>
                <a:cs typeface="Verdana"/>
              </a:rPr>
              <a:t>Denatured Alcohol (7105</a:t>
            </a:r>
            <a:r>
              <a:rPr lang="en-US" sz="1500" dirty="0" smtClean="0">
                <a:solidFill>
                  <a:schemeClr val="tx1">
                    <a:lumMod val="65000"/>
                    <a:lumOff val="35000"/>
                  </a:schemeClr>
                </a:solidFill>
                <a:latin typeface="Verdana"/>
                <a:cs typeface="Verdana"/>
              </a:rPr>
              <a:t>)</a:t>
            </a:r>
            <a:endParaRPr lang="en-US" sz="1500" dirty="0">
              <a:solidFill>
                <a:schemeClr val="tx1">
                  <a:lumMod val="65000"/>
                  <a:lumOff val="35000"/>
                </a:schemeClr>
              </a:solidFill>
              <a:latin typeface="Verdana"/>
              <a:cs typeface="Verdana"/>
            </a:endParaRPr>
          </a:p>
          <a:p>
            <a:pPr algn="l">
              <a:lnSpc>
                <a:spcPct val="120000"/>
              </a:lnSpc>
            </a:pPr>
            <a:r>
              <a:rPr lang="en-US" sz="1500" dirty="0">
                <a:solidFill>
                  <a:schemeClr val="tx1">
                    <a:lumMod val="65000"/>
                    <a:lumOff val="35000"/>
                  </a:schemeClr>
                </a:solidFill>
                <a:latin typeface="Verdana"/>
                <a:cs typeface="Verdana"/>
              </a:rPr>
              <a:t>Lacquer Thinner (7110</a:t>
            </a:r>
            <a:r>
              <a:rPr lang="en-US" sz="1500" dirty="0" smtClean="0">
                <a:solidFill>
                  <a:schemeClr val="tx1">
                    <a:lumMod val="65000"/>
                    <a:lumOff val="35000"/>
                  </a:schemeClr>
                </a:solidFill>
                <a:latin typeface="Verdana"/>
                <a:cs typeface="Verdana"/>
              </a:rPr>
              <a:t>)</a:t>
            </a:r>
            <a:endParaRPr lang="en-US" sz="1500" dirty="0">
              <a:solidFill>
                <a:schemeClr val="tx1">
                  <a:lumMod val="65000"/>
                  <a:lumOff val="35000"/>
                </a:schemeClr>
              </a:solidFill>
              <a:latin typeface="Verdana"/>
              <a:cs typeface="Verdana"/>
            </a:endParaRPr>
          </a:p>
          <a:p>
            <a:pPr algn="l">
              <a:lnSpc>
                <a:spcPct val="120000"/>
              </a:lnSpc>
            </a:pPr>
            <a:r>
              <a:rPr lang="en-US" sz="1500" dirty="0" err="1">
                <a:solidFill>
                  <a:schemeClr val="tx1">
                    <a:lumMod val="65000"/>
                    <a:lumOff val="35000"/>
                  </a:schemeClr>
                </a:solidFill>
                <a:latin typeface="Verdana"/>
                <a:cs typeface="Verdana"/>
              </a:rPr>
              <a:t>Methly</a:t>
            </a:r>
            <a:r>
              <a:rPr lang="en-US" sz="1500" dirty="0">
                <a:solidFill>
                  <a:schemeClr val="tx1">
                    <a:lumMod val="65000"/>
                    <a:lumOff val="35000"/>
                  </a:schemeClr>
                </a:solidFill>
                <a:latin typeface="Verdana"/>
                <a:cs typeface="Verdana"/>
              </a:rPr>
              <a:t> Ethyl Ketone (7125</a:t>
            </a:r>
            <a:r>
              <a:rPr lang="en-US" sz="1500" dirty="0" smtClean="0">
                <a:solidFill>
                  <a:schemeClr val="tx1">
                    <a:lumMod val="65000"/>
                    <a:lumOff val="35000"/>
                  </a:schemeClr>
                </a:solidFill>
                <a:latin typeface="Verdana"/>
                <a:cs typeface="Verdana"/>
              </a:rPr>
              <a:t>)</a:t>
            </a:r>
            <a:endParaRPr lang="en-US" sz="1500" dirty="0">
              <a:solidFill>
                <a:schemeClr val="tx1">
                  <a:lumMod val="65000"/>
                  <a:lumOff val="35000"/>
                </a:schemeClr>
              </a:solidFill>
              <a:latin typeface="Verdana"/>
              <a:cs typeface="Verdana"/>
            </a:endParaRPr>
          </a:p>
          <a:p>
            <a:pPr algn="l">
              <a:lnSpc>
                <a:spcPct val="120000"/>
              </a:lnSpc>
            </a:pPr>
            <a:r>
              <a:rPr lang="en-US" sz="1500" dirty="0">
                <a:solidFill>
                  <a:schemeClr val="tx1">
                    <a:lumMod val="65000"/>
                    <a:lumOff val="35000"/>
                  </a:schemeClr>
                </a:solidFill>
                <a:latin typeface="Verdana"/>
                <a:cs typeface="Verdana"/>
              </a:rPr>
              <a:t>Mineral Spirits (7100</a:t>
            </a:r>
            <a:r>
              <a:rPr lang="en-US" sz="1500" dirty="0" smtClean="0">
                <a:solidFill>
                  <a:schemeClr val="tx1">
                    <a:lumMod val="65000"/>
                    <a:lumOff val="35000"/>
                  </a:schemeClr>
                </a:solidFill>
                <a:latin typeface="Verdana"/>
                <a:cs typeface="Verdana"/>
              </a:rPr>
              <a:t>)</a:t>
            </a:r>
            <a:endParaRPr lang="en-US" sz="1500" dirty="0">
              <a:solidFill>
                <a:schemeClr val="tx1">
                  <a:lumMod val="65000"/>
                  <a:lumOff val="35000"/>
                </a:schemeClr>
              </a:solidFill>
              <a:latin typeface="Verdana"/>
              <a:cs typeface="Verdana"/>
            </a:endParaRPr>
          </a:p>
          <a:p>
            <a:pPr algn="l">
              <a:lnSpc>
                <a:spcPct val="120000"/>
              </a:lnSpc>
            </a:pPr>
            <a:r>
              <a:rPr lang="en-US" sz="1500" dirty="0">
                <a:solidFill>
                  <a:schemeClr val="tx1">
                    <a:lumMod val="65000"/>
                    <a:lumOff val="35000"/>
                  </a:schemeClr>
                </a:solidFill>
                <a:latin typeface="Verdana"/>
                <a:cs typeface="Verdana"/>
              </a:rPr>
              <a:t>VM&amp;P </a:t>
            </a:r>
            <a:r>
              <a:rPr lang="en-US" sz="1500" dirty="0" err="1">
                <a:solidFill>
                  <a:schemeClr val="tx1">
                    <a:lumMod val="65000"/>
                    <a:lumOff val="35000"/>
                  </a:schemeClr>
                </a:solidFill>
                <a:latin typeface="Verdana"/>
                <a:cs typeface="Verdana"/>
              </a:rPr>
              <a:t>Naptha</a:t>
            </a:r>
            <a:r>
              <a:rPr lang="en-US" sz="1500" dirty="0">
                <a:solidFill>
                  <a:schemeClr val="tx1">
                    <a:lumMod val="65000"/>
                    <a:lumOff val="35000"/>
                  </a:schemeClr>
                </a:solidFill>
                <a:latin typeface="Verdana"/>
                <a:cs typeface="Verdana"/>
              </a:rPr>
              <a:t> (7135</a:t>
            </a:r>
            <a:r>
              <a:rPr lang="en-US" sz="1500" dirty="0" smtClean="0">
                <a:solidFill>
                  <a:schemeClr val="tx1">
                    <a:lumMod val="65000"/>
                    <a:lumOff val="35000"/>
                  </a:schemeClr>
                </a:solidFill>
                <a:latin typeface="Verdana"/>
                <a:cs typeface="Verdana"/>
              </a:rPr>
              <a:t>)</a:t>
            </a:r>
            <a:endParaRPr lang="en-US" sz="1500" dirty="0">
              <a:solidFill>
                <a:schemeClr val="tx1">
                  <a:lumMod val="65000"/>
                  <a:lumOff val="35000"/>
                </a:schemeClr>
              </a:solidFill>
              <a:latin typeface="Verdana"/>
              <a:cs typeface="Verdana"/>
            </a:endParaRPr>
          </a:p>
          <a:p>
            <a:pPr algn="l">
              <a:lnSpc>
                <a:spcPct val="120000"/>
              </a:lnSpc>
            </a:pPr>
            <a:r>
              <a:rPr lang="en-US" sz="1500" dirty="0">
                <a:solidFill>
                  <a:schemeClr val="tx1">
                    <a:lumMod val="65000"/>
                    <a:lumOff val="35000"/>
                  </a:schemeClr>
                </a:solidFill>
                <a:latin typeface="Verdana"/>
                <a:cs typeface="Verdana"/>
              </a:rPr>
              <a:t>Toluene (7115</a:t>
            </a:r>
            <a:r>
              <a:rPr lang="en-US" sz="1500" dirty="0" smtClean="0">
                <a:solidFill>
                  <a:schemeClr val="tx1">
                    <a:lumMod val="65000"/>
                    <a:lumOff val="35000"/>
                  </a:schemeClr>
                </a:solidFill>
                <a:latin typeface="Verdana"/>
                <a:cs typeface="Verdana"/>
              </a:rPr>
              <a:t>)</a:t>
            </a:r>
            <a:endParaRPr lang="en-US" sz="1500" dirty="0">
              <a:solidFill>
                <a:schemeClr val="tx1">
                  <a:lumMod val="65000"/>
                  <a:lumOff val="35000"/>
                </a:schemeClr>
              </a:solidFill>
              <a:latin typeface="Verdana"/>
              <a:cs typeface="Verdana"/>
            </a:endParaRPr>
          </a:p>
          <a:p>
            <a:pPr algn="l">
              <a:lnSpc>
                <a:spcPct val="120000"/>
              </a:lnSpc>
            </a:pPr>
            <a:r>
              <a:rPr lang="en-US" sz="1500" dirty="0">
                <a:solidFill>
                  <a:schemeClr val="tx1">
                    <a:lumMod val="65000"/>
                    <a:lumOff val="35000"/>
                  </a:schemeClr>
                </a:solidFill>
                <a:latin typeface="Verdana"/>
                <a:cs typeface="Verdana"/>
              </a:rPr>
              <a:t>Xylene (7130)</a:t>
            </a:r>
          </a:p>
          <a:p>
            <a:pPr algn="l">
              <a:lnSpc>
                <a:spcPct val="120000"/>
              </a:lnSpc>
            </a:pPr>
            <a:endParaRPr lang="en-US" sz="1500" dirty="0">
              <a:solidFill>
                <a:schemeClr val="tx1">
                  <a:lumMod val="65000"/>
                  <a:lumOff val="35000"/>
                </a:schemeClr>
              </a:solidFill>
              <a:latin typeface="Verdana"/>
              <a:cs typeface="Verdana"/>
            </a:endParaRPr>
          </a:p>
        </p:txBody>
      </p:sp>
      <p:pic>
        <p:nvPicPr>
          <p:cNvPr id="3" name="Picture 2" descr="SHP-274 row of solvents cans.ps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6938" y="4393785"/>
            <a:ext cx="7513766" cy="1219735"/>
          </a:xfrm>
          <a:prstGeom prst="rect">
            <a:avLst/>
          </a:prstGeom>
        </p:spPr>
      </p:pic>
    </p:spTree>
    <p:extLst>
      <p:ext uri="{BB962C8B-B14F-4D97-AF65-F5344CB8AC3E}">
        <p14:creationId xmlns:p14="http://schemas.microsoft.com/office/powerpoint/2010/main" val="22404903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w-buildi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385820" cy="1147444"/>
          </a:xfrm>
        </p:spPr>
        <p:txBody>
          <a:bodyPr anchor="t">
            <a:normAutofit/>
          </a:bodyPr>
          <a:lstStyle/>
          <a:p>
            <a:pPr algn="l">
              <a:lnSpc>
                <a:spcPct val="80000"/>
              </a:lnSpc>
            </a:pPr>
            <a:r>
              <a:rPr lang="en-US" sz="3000" dirty="0">
                <a:latin typeface="Arial"/>
                <a:cs typeface="Arial"/>
              </a:rPr>
              <a:t>New Nautical Coatings, Inc. </a:t>
            </a:r>
            <a:r>
              <a:rPr lang="en-US" sz="3000" dirty="0" smtClean="0">
                <a:latin typeface="Arial"/>
                <a:cs typeface="Arial"/>
              </a:rPr>
              <a:t>– Clearwater</a:t>
            </a:r>
            <a:r>
              <a:rPr lang="en-US" sz="3000" dirty="0">
                <a:latin typeface="Arial"/>
                <a:cs typeface="Arial"/>
              </a:rPr>
              <a:t>, FL</a:t>
            </a:r>
          </a:p>
        </p:txBody>
      </p:sp>
      <p:sp>
        <p:nvSpPr>
          <p:cNvPr id="7" name="TextBox 6"/>
          <p:cNvSpPr txBox="1"/>
          <p:nvPr/>
        </p:nvSpPr>
        <p:spPr>
          <a:xfrm>
            <a:off x="809389" y="1345861"/>
            <a:ext cx="7711440" cy="3564053"/>
          </a:xfrm>
          <a:prstGeom prst="rect">
            <a:avLst/>
          </a:prstGeom>
          <a:noFill/>
        </p:spPr>
        <p:txBody>
          <a:bodyPr wrap="square" numCol="1" rtlCol="0">
            <a:spAutoFit/>
          </a:bodyPr>
          <a:lstStyle/>
          <a:p>
            <a:pPr marL="285750" indent="-285750">
              <a:lnSpc>
                <a:spcPct val="140000"/>
              </a:lnSpc>
              <a:buFont typeface="Arial"/>
              <a:buChar char="•"/>
            </a:pPr>
            <a:r>
              <a:rPr lang="en-US" dirty="0">
                <a:solidFill>
                  <a:srgbClr val="595959"/>
                </a:solidFill>
                <a:latin typeface="Verdana"/>
                <a:cs typeface="Verdana"/>
              </a:rPr>
              <a:t>Privately Family-Owned and Operated</a:t>
            </a:r>
          </a:p>
          <a:p>
            <a:pPr marL="285750" indent="-285750">
              <a:lnSpc>
                <a:spcPct val="140000"/>
              </a:lnSpc>
              <a:buFont typeface="Arial"/>
              <a:buChar char="•"/>
            </a:pPr>
            <a:r>
              <a:rPr lang="en-US" dirty="0">
                <a:solidFill>
                  <a:srgbClr val="595959"/>
                </a:solidFill>
                <a:latin typeface="Verdana"/>
                <a:cs typeface="Verdana"/>
              </a:rPr>
              <a:t>USA Marine Coatings Manufacturer</a:t>
            </a:r>
          </a:p>
          <a:p>
            <a:pPr marL="285750" indent="-285750">
              <a:lnSpc>
                <a:spcPct val="140000"/>
              </a:lnSpc>
              <a:buFont typeface="Arial"/>
              <a:buChar char="•"/>
            </a:pPr>
            <a:r>
              <a:rPr lang="en-US" dirty="0">
                <a:solidFill>
                  <a:srgbClr val="595959"/>
                </a:solidFill>
                <a:latin typeface="Verdana"/>
                <a:cs typeface="Verdana"/>
              </a:rPr>
              <a:t>Over 33 Years in Business</a:t>
            </a:r>
          </a:p>
          <a:p>
            <a:pPr marL="285750" indent="-285750">
              <a:lnSpc>
                <a:spcPct val="140000"/>
              </a:lnSpc>
              <a:buFont typeface="Arial"/>
              <a:buChar char="•"/>
            </a:pPr>
            <a:r>
              <a:rPr lang="en-US" dirty="0">
                <a:solidFill>
                  <a:srgbClr val="595959"/>
                </a:solidFill>
                <a:latin typeface="Verdana"/>
                <a:cs typeface="Verdana"/>
              </a:rPr>
              <a:t>Sea Hawk Premium Products</a:t>
            </a:r>
          </a:p>
          <a:p>
            <a:pPr marL="285750" indent="-285750">
              <a:lnSpc>
                <a:spcPct val="140000"/>
              </a:lnSpc>
              <a:buFont typeface="Arial"/>
              <a:buChar char="•"/>
            </a:pPr>
            <a:r>
              <a:rPr lang="en-US" dirty="0">
                <a:solidFill>
                  <a:srgbClr val="595959"/>
                </a:solidFill>
                <a:latin typeface="Verdana"/>
                <a:cs typeface="Verdana"/>
              </a:rPr>
              <a:t>How are We Different?</a:t>
            </a:r>
          </a:p>
          <a:p>
            <a:pPr>
              <a:lnSpc>
                <a:spcPct val="140000"/>
              </a:lnSpc>
            </a:pPr>
            <a:r>
              <a:rPr lang="en-US" dirty="0" smtClean="0">
                <a:solidFill>
                  <a:srgbClr val="595959"/>
                </a:solidFill>
                <a:latin typeface="Verdana"/>
                <a:cs typeface="Verdana"/>
              </a:rPr>
              <a:t>	– Premium </a:t>
            </a:r>
            <a:r>
              <a:rPr lang="en-US" dirty="0">
                <a:solidFill>
                  <a:srgbClr val="595959"/>
                </a:solidFill>
                <a:latin typeface="Verdana"/>
                <a:cs typeface="Verdana"/>
              </a:rPr>
              <a:t>Products </a:t>
            </a:r>
            <a:endParaRPr lang="en-US" dirty="0" smtClean="0">
              <a:solidFill>
                <a:srgbClr val="595959"/>
              </a:solidFill>
              <a:latin typeface="Verdana"/>
              <a:cs typeface="Verdana"/>
            </a:endParaRPr>
          </a:p>
          <a:p>
            <a:pPr>
              <a:lnSpc>
                <a:spcPct val="140000"/>
              </a:lnSpc>
            </a:pPr>
            <a:r>
              <a:rPr lang="en-US" dirty="0" smtClean="0">
                <a:solidFill>
                  <a:srgbClr val="595959"/>
                </a:solidFill>
                <a:latin typeface="Verdana"/>
                <a:cs typeface="Verdana"/>
              </a:rPr>
              <a:t>	– Not Sold to </a:t>
            </a:r>
          </a:p>
          <a:p>
            <a:r>
              <a:rPr lang="en-US" dirty="0">
                <a:solidFill>
                  <a:srgbClr val="595959"/>
                </a:solidFill>
                <a:latin typeface="Verdana"/>
                <a:cs typeface="Verdana"/>
              </a:rPr>
              <a:t>	</a:t>
            </a:r>
            <a:r>
              <a:rPr lang="en-US" dirty="0" smtClean="0">
                <a:solidFill>
                  <a:srgbClr val="595959"/>
                </a:solidFill>
                <a:latin typeface="Verdana"/>
                <a:cs typeface="Verdana"/>
              </a:rPr>
              <a:t>   Mass Merchants</a:t>
            </a:r>
          </a:p>
          <a:p>
            <a:pPr>
              <a:lnSpc>
                <a:spcPct val="140000"/>
              </a:lnSpc>
            </a:pPr>
            <a:r>
              <a:rPr lang="en-US" dirty="0">
                <a:solidFill>
                  <a:srgbClr val="595959"/>
                </a:solidFill>
                <a:latin typeface="Verdana"/>
                <a:cs typeface="Verdana"/>
              </a:rPr>
              <a:t>	– </a:t>
            </a:r>
            <a:r>
              <a:rPr lang="en-US" dirty="0" smtClean="0">
                <a:solidFill>
                  <a:srgbClr val="595959"/>
                </a:solidFill>
                <a:latin typeface="Verdana"/>
                <a:cs typeface="Verdana"/>
              </a:rPr>
              <a:t>Boatyard </a:t>
            </a:r>
            <a:r>
              <a:rPr lang="en-US" dirty="0">
                <a:solidFill>
                  <a:srgbClr val="595959"/>
                </a:solidFill>
                <a:latin typeface="Verdana"/>
                <a:cs typeface="Verdana"/>
              </a:rPr>
              <a:t>Focus </a:t>
            </a:r>
          </a:p>
        </p:txBody>
      </p:sp>
      <p:pic>
        <p:nvPicPr>
          <p:cNvPr id="8" name="Picture 7" descr="dreamstime_xxl_39080422 screaming osprey in flight - on trans b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613495">
            <a:off x="6818622" y="1293282"/>
            <a:ext cx="1417018" cy="1843703"/>
          </a:xfrm>
          <a:prstGeom prst="rect">
            <a:avLst/>
          </a:prstGeom>
        </p:spPr>
      </p:pic>
    </p:spTree>
    <p:extLst>
      <p:ext uri="{BB962C8B-B14F-4D97-AF65-F5344CB8AC3E}">
        <p14:creationId xmlns:p14="http://schemas.microsoft.com/office/powerpoint/2010/main" val="349154166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a:latin typeface="Arial"/>
                <a:cs typeface="Arial"/>
              </a:rPr>
              <a:t>S-90 </a:t>
            </a:r>
            <a:r>
              <a:rPr lang="en-US" sz="3000" dirty="0" smtClean="0">
                <a:latin typeface="Arial"/>
                <a:cs typeface="Arial"/>
              </a:rPr>
              <a:t>DE-WAXING ETCH </a:t>
            </a:r>
            <a:r>
              <a:rPr lang="en-US" sz="3000" dirty="0">
                <a:latin typeface="Arial"/>
                <a:cs typeface="Arial"/>
              </a:rPr>
              <a:t>&amp; </a:t>
            </a:r>
            <a:r>
              <a:rPr lang="en-US" sz="3000" dirty="0" smtClean="0">
                <a:latin typeface="Arial"/>
                <a:cs typeface="Arial"/>
              </a:rPr>
              <a:t>CLEANER</a:t>
            </a:r>
            <a:endParaRPr lang="en-US" sz="1800" i="1" dirty="0">
              <a:latin typeface="Arial"/>
              <a:cs typeface="Arial"/>
            </a:endParaRPr>
          </a:p>
        </p:txBody>
      </p:sp>
      <p:sp>
        <p:nvSpPr>
          <p:cNvPr id="7" name="TextBox 6"/>
          <p:cNvSpPr txBox="1"/>
          <p:nvPr/>
        </p:nvSpPr>
        <p:spPr>
          <a:xfrm>
            <a:off x="809391" y="1528629"/>
            <a:ext cx="4545738" cy="2853089"/>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Ultra-low VOC, Water-Based Formula with Deep Penetrating and Lifting Qualities.</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No Harsh </a:t>
            </a:r>
            <a:r>
              <a:rPr lang="en-US" dirty="0" smtClean="0">
                <a:solidFill>
                  <a:schemeClr val="tx1">
                    <a:lumMod val="65000"/>
                    <a:lumOff val="35000"/>
                  </a:schemeClr>
                </a:solidFill>
                <a:latin typeface="Verdana"/>
                <a:cs typeface="Verdana"/>
              </a:rPr>
              <a:t>Chemicals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Eliminates the Need for Sanding </a:t>
            </a:r>
          </a:p>
          <a:p>
            <a:pPr marL="285750" indent="-285750">
              <a:lnSpc>
                <a:spcPct val="120000"/>
              </a:lnSpc>
              <a:buFont typeface="Arial"/>
              <a:buChar char="•"/>
            </a:pPr>
            <a:r>
              <a:rPr lang="en-US" dirty="0">
                <a:solidFill>
                  <a:schemeClr val="tx1">
                    <a:lumMod val="65000"/>
                    <a:lumOff val="35000"/>
                  </a:schemeClr>
                </a:solidFill>
                <a:latin typeface="Verdana"/>
                <a:cs typeface="Verdana"/>
              </a:rPr>
              <a:t>Water-Based and </a:t>
            </a:r>
            <a:r>
              <a:rPr lang="en-US" dirty="0" smtClean="0">
                <a:solidFill>
                  <a:schemeClr val="tx1">
                    <a:lumMod val="65000"/>
                    <a:lumOff val="35000"/>
                  </a:schemeClr>
                </a:solidFill>
                <a:latin typeface="Verdana"/>
                <a:cs typeface="Verdana"/>
              </a:rPr>
              <a:t>Biodegradable</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No Methylene </a:t>
            </a:r>
            <a:r>
              <a:rPr lang="en-US" dirty="0" smtClean="0">
                <a:solidFill>
                  <a:schemeClr val="tx1">
                    <a:lumMod val="65000"/>
                    <a:lumOff val="35000"/>
                  </a:schemeClr>
                </a:solidFill>
                <a:latin typeface="Verdana"/>
                <a:cs typeface="Verdana"/>
              </a:rPr>
              <a:t>Chloride</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Cleans Virtually all Surfaces</a:t>
            </a:r>
          </a:p>
        </p:txBody>
      </p:sp>
      <p:pic>
        <p:nvPicPr>
          <p:cNvPr id="3" name="Picture 2" descr="S-90 iPhone shot 4-23-14 cc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4888" y="1140350"/>
            <a:ext cx="2532888" cy="4358640"/>
          </a:xfrm>
          <a:prstGeom prst="rect">
            <a:avLst/>
          </a:prstGeom>
        </p:spPr>
      </p:pic>
    </p:spTree>
    <p:extLst>
      <p:ext uri="{BB962C8B-B14F-4D97-AF65-F5344CB8AC3E}">
        <p14:creationId xmlns:p14="http://schemas.microsoft.com/office/powerpoint/2010/main" val="29702991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a:latin typeface="Arial"/>
                <a:cs typeface="Arial"/>
              </a:rPr>
              <a:t>PAINT </a:t>
            </a:r>
            <a:r>
              <a:rPr lang="en-US" sz="3000" dirty="0" smtClean="0">
                <a:latin typeface="Arial"/>
                <a:cs typeface="Arial"/>
              </a:rPr>
              <a:t>STRIPPER</a:t>
            </a:r>
            <a:br>
              <a:rPr lang="en-US" sz="3000" dirty="0" smtClean="0">
                <a:latin typeface="Arial"/>
                <a:cs typeface="Arial"/>
              </a:rPr>
            </a:br>
            <a:r>
              <a:rPr lang="en-US" sz="1800" i="1" dirty="0" smtClean="0">
                <a:latin typeface="Arial"/>
                <a:cs typeface="Arial"/>
              </a:rPr>
              <a:t>1280</a:t>
            </a:r>
            <a:endParaRPr lang="en-US" sz="1800" i="1" dirty="0">
              <a:latin typeface="Arial"/>
              <a:cs typeface="Arial"/>
            </a:endParaRPr>
          </a:p>
        </p:txBody>
      </p:sp>
      <p:sp>
        <p:nvSpPr>
          <p:cNvPr id="7" name="TextBox 6"/>
          <p:cNvSpPr txBox="1"/>
          <p:nvPr/>
        </p:nvSpPr>
        <p:spPr>
          <a:xfrm>
            <a:off x="809391" y="1528629"/>
            <a:ext cx="4289828" cy="2483757"/>
          </a:xfrm>
          <a:prstGeom prst="rect">
            <a:avLst/>
          </a:prstGeom>
          <a:noFill/>
        </p:spPr>
        <p:txBody>
          <a:bodyPr wrap="square" numCol="1" rtlCol="0">
            <a:spAutoFit/>
          </a:bodyPr>
          <a:lstStyle/>
          <a:p>
            <a:pPr>
              <a:lnSpc>
                <a:spcPct val="120000"/>
              </a:lnSpc>
            </a:pPr>
            <a:r>
              <a:rPr lang="en-US" sz="2000" i="1" dirty="0" smtClean="0">
                <a:solidFill>
                  <a:schemeClr val="tx1">
                    <a:lumMod val="65000"/>
                    <a:lumOff val="35000"/>
                  </a:schemeClr>
                </a:solidFill>
                <a:latin typeface="Verdana"/>
                <a:cs typeface="Verdana"/>
              </a:rPr>
              <a:t>Removes Most Marine Paints and Varnishes</a:t>
            </a:r>
          </a:p>
          <a:p>
            <a:pPr marL="285750" indent="-285750">
              <a:lnSpc>
                <a:spcPct val="120000"/>
              </a:lnSpc>
              <a:buFont typeface="Arial"/>
              <a:buChar char="•"/>
            </a:pPr>
            <a:r>
              <a:rPr lang="en-US" dirty="0">
                <a:solidFill>
                  <a:schemeClr val="tx1">
                    <a:lumMod val="65000"/>
                    <a:lumOff val="35000"/>
                  </a:schemeClr>
                </a:solidFill>
                <a:latin typeface="Verdana"/>
                <a:cs typeface="Verdana"/>
              </a:rPr>
              <a:t>Use on bottom or topside paints</a:t>
            </a:r>
          </a:p>
          <a:p>
            <a:pPr marL="285750" indent="-285750">
              <a:lnSpc>
                <a:spcPct val="120000"/>
              </a:lnSpc>
              <a:buFont typeface="Arial"/>
              <a:buChar char="•"/>
            </a:pPr>
            <a:r>
              <a:rPr lang="en-US" dirty="0">
                <a:solidFill>
                  <a:schemeClr val="tx1">
                    <a:lumMod val="65000"/>
                    <a:lumOff val="35000"/>
                  </a:schemeClr>
                </a:solidFill>
                <a:latin typeface="Verdana"/>
                <a:cs typeface="Verdana"/>
              </a:rPr>
              <a:t>Biodegradable</a:t>
            </a:r>
          </a:p>
          <a:p>
            <a:pPr marL="285750" indent="-285750">
              <a:lnSpc>
                <a:spcPct val="120000"/>
              </a:lnSpc>
              <a:buFont typeface="Arial"/>
              <a:buChar char="•"/>
            </a:pPr>
            <a:r>
              <a:rPr lang="en-US" dirty="0">
                <a:solidFill>
                  <a:schemeClr val="tx1">
                    <a:lumMod val="65000"/>
                    <a:lumOff val="35000"/>
                  </a:schemeClr>
                </a:solidFill>
                <a:latin typeface="Verdana"/>
                <a:cs typeface="Verdana"/>
              </a:rPr>
              <a:t>No methylene chloride</a:t>
            </a:r>
          </a:p>
          <a:p>
            <a:pPr marL="285750" indent="-285750">
              <a:lnSpc>
                <a:spcPct val="120000"/>
              </a:lnSpc>
              <a:buFont typeface="Arial"/>
              <a:buChar char="•"/>
            </a:pPr>
            <a:r>
              <a:rPr lang="en-US" dirty="0">
                <a:solidFill>
                  <a:schemeClr val="tx1">
                    <a:lumMod val="65000"/>
                    <a:lumOff val="35000"/>
                  </a:schemeClr>
                </a:solidFill>
                <a:latin typeface="Verdana"/>
                <a:cs typeface="Verdana"/>
              </a:rPr>
              <a:t>Environmentally friendly</a:t>
            </a:r>
          </a:p>
          <a:p>
            <a:pPr marL="285750" indent="-285750">
              <a:lnSpc>
                <a:spcPct val="120000"/>
              </a:lnSpc>
              <a:buFont typeface="Arial"/>
              <a:buChar char="•"/>
            </a:pPr>
            <a:r>
              <a:rPr lang="en-US" dirty="0">
                <a:solidFill>
                  <a:schemeClr val="tx1">
                    <a:lumMod val="65000"/>
                    <a:lumOff val="35000"/>
                  </a:schemeClr>
                </a:solidFill>
                <a:latin typeface="Verdana"/>
                <a:cs typeface="Verdana"/>
              </a:rPr>
              <a:t>Fast working</a:t>
            </a:r>
          </a:p>
        </p:txBody>
      </p:sp>
      <p:pic>
        <p:nvPicPr>
          <p:cNvPr id="4" name="Picture 3" descr="Marine Paint Stripper trand bg rgb.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7739" y="1169405"/>
            <a:ext cx="3222554" cy="4112524"/>
          </a:xfrm>
          <a:prstGeom prst="rect">
            <a:avLst/>
          </a:prstGeom>
        </p:spPr>
      </p:pic>
    </p:spTree>
    <p:extLst>
      <p:ext uri="{BB962C8B-B14F-4D97-AF65-F5344CB8AC3E}">
        <p14:creationId xmlns:p14="http://schemas.microsoft.com/office/powerpoint/2010/main" val="321643586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a:latin typeface="Arial"/>
                <a:cs typeface="Arial"/>
              </a:rPr>
              <a:t>DECK PROTECT</a:t>
            </a:r>
            <a:r>
              <a:rPr lang="en-US" sz="3000" dirty="0" smtClean="0">
                <a:latin typeface="Arial"/>
                <a:cs typeface="Arial"/>
              </a:rPr>
              <a:t/>
            </a:r>
            <a:br>
              <a:rPr lang="en-US" sz="3000" dirty="0" smtClean="0">
                <a:latin typeface="Arial"/>
                <a:cs typeface="Arial"/>
              </a:rPr>
            </a:br>
            <a:r>
              <a:rPr lang="en-US" sz="1800" i="1" dirty="0" smtClean="0">
                <a:latin typeface="Arial"/>
                <a:cs typeface="Arial"/>
              </a:rPr>
              <a:t>1281</a:t>
            </a:r>
            <a:endParaRPr lang="en-US" sz="1800" i="1" dirty="0">
              <a:latin typeface="Arial"/>
              <a:cs typeface="Arial"/>
            </a:endParaRPr>
          </a:p>
        </p:txBody>
      </p:sp>
      <p:sp>
        <p:nvSpPr>
          <p:cNvPr id="7" name="TextBox 6"/>
          <p:cNvSpPr txBox="1"/>
          <p:nvPr/>
        </p:nvSpPr>
        <p:spPr>
          <a:xfrm>
            <a:off x="809391" y="1528629"/>
            <a:ext cx="4289828" cy="2114425"/>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Flexible Protective Coating</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Use to protect </a:t>
            </a:r>
            <a:r>
              <a:rPr lang="en-US" dirty="0" smtClean="0">
                <a:solidFill>
                  <a:schemeClr val="tx1">
                    <a:lumMod val="65000"/>
                    <a:lumOff val="35000"/>
                  </a:schemeClr>
                </a:solidFill>
                <a:latin typeface="Verdana"/>
                <a:cs typeface="Verdana"/>
              </a:rPr>
              <a:t>fiberglass</a:t>
            </a:r>
          </a:p>
          <a:p>
            <a:pPr marL="285750" indent="-285750">
              <a:lnSpc>
                <a:spcPct val="120000"/>
              </a:lnSpc>
              <a:buFont typeface="Arial"/>
              <a:buChar char="•"/>
            </a:pPr>
            <a:r>
              <a:rPr lang="en-US" dirty="0">
                <a:solidFill>
                  <a:schemeClr val="tx1">
                    <a:lumMod val="65000"/>
                    <a:lumOff val="35000"/>
                  </a:schemeClr>
                </a:solidFill>
                <a:latin typeface="Verdana"/>
                <a:cs typeface="Verdana"/>
              </a:rPr>
              <a:t>Acrylic strippable water-borne coating</a:t>
            </a:r>
            <a:endParaRPr lang="en-US"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smtClean="0">
                <a:solidFill>
                  <a:schemeClr val="tx1">
                    <a:lumMod val="65000"/>
                    <a:lumOff val="35000"/>
                  </a:schemeClr>
                </a:solidFill>
                <a:latin typeface="Verdana"/>
                <a:cs typeface="Verdana"/>
              </a:rPr>
              <a:t>No strong solvents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Flexible UV-resistant coating</a:t>
            </a:r>
          </a:p>
        </p:txBody>
      </p:sp>
      <p:pic>
        <p:nvPicPr>
          <p:cNvPr id="3" name="Picture 2" descr="deck protect trans bg rgb.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0867" y="1071955"/>
            <a:ext cx="3277719" cy="4349051"/>
          </a:xfrm>
          <a:prstGeom prst="rect">
            <a:avLst/>
          </a:prstGeom>
        </p:spPr>
      </p:pic>
    </p:spTree>
    <p:extLst>
      <p:ext uri="{BB962C8B-B14F-4D97-AF65-F5344CB8AC3E}">
        <p14:creationId xmlns:p14="http://schemas.microsoft.com/office/powerpoint/2010/main" val="231037338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HAWK EPOXY</a:t>
            </a:r>
            <a:br>
              <a:rPr lang="en-US" sz="3000" dirty="0" smtClean="0">
                <a:latin typeface="Arial"/>
                <a:cs typeface="Arial"/>
              </a:rPr>
            </a:br>
            <a:endParaRPr lang="en-US" sz="1800" i="1" dirty="0">
              <a:latin typeface="Arial"/>
              <a:cs typeface="Arial"/>
            </a:endParaRPr>
          </a:p>
        </p:txBody>
      </p:sp>
      <p:sp>
        <p:nvSpPr>
          <p:cNvPr id="7" name="TextBox 6"/>
          <p:cNvSpPr txBox="1"/>
          <p:nvPr/>
        </p:nvSpPr>
        <p:spPr>
          <a:xfrm>
            <a:off x="809391" y="1443336"/>
            <a:ext cx="6014843" cy="2816156"/>
          </a:xfrm>
          <a:prstGeom prst="rect">
            <a:avLst/>
          </a:prstGeom>
          <a:noFill/>
        </p:spPr>
        <p:txBody>
          <a:bodyPr wrap="square" numCol="1" rtlCol="0">
            <a:spAutoFit/>
          </a:bodyPr>
          <a:lstStyle/>
          <a:p>
            <a:pPr>
              <a:lnSpc>
                <a:spcPct val="120000"/>
              </a:lnSpc>
            </a:pPr>
            <a:r>
              <a:rPr lang="en-US" sz="2000" i="1" dirty="0">
                <a:solidFill>
                  <a:schemeClr val="tx1">
                    <a:lumMod val="65000"/>
                    <a:lumOff val="35000"/>
                  </a:schemeClr>
                </a:solidFill>
                <a:latin typeface="Verdana"/>
                <a:cs typeface="Verdana"/>
              </a:rPr>
              <a:t>State-of-the-art Epoxy System for Building and Repairing Almost EVERYTHING</a:t>
            </a:r>
            <a:endParaRPr lang="en-US" sz="2000" i="1" dirty="0" smtClean="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High Tensile </a:t>
            </a:r>
            <a:r>
              <a:rPr lang="en-US" dirty="0" smtClean="0">
                <a:solidFill>
                  <a:schemeClr val="tx1">
                    <a:lumMod val="65000"/>
                    <a:lumOff val="35000"/>
                  </a:schemeClr>
                </a:solidFill>
                <a:latin typeface="Verdana"/>
                <a:cs typeface="Verdana"/>
              </a:rPr>
              <a:t>Strength</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Strong and </a:t>
            </a:r>
            <a:r>
              <a:rPr lang="en-US" dirty="0" smtClean="0">
                <a:solidFill>
                  <a:schemeClr val="tx1">
                    <a:lumMod val="65000"/>
                    <a:lumOff val="35000"/>
                  </a:schemeClr>
                </a:solidFill>
                <a:latin typeface="Verdana"/>
                <a:cs typeface="Verdana"/>
              </a:rPr>
              <a:t>Durable</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Easy to </a:t>
            </a:r>
            <a:r>
              <a:rPr lang="en-US" dirty="0" smtClean="0">
                <a:solidFill>
                  <a:schemeClr val="tx1">
                    <a:lumMod val="65000"/>
                    <a:lumOff val="35000"/>
                  </a:schemeClr>
                </a:solidFill>
                <a:latin typeface="Verdana"/>
                <a:cs typeface="Verdana"/>
              </a:rPr>
              <a:t>Use</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Excellent Bonding </a:t>
            </a:r>
            <a:r>
              <a:rPr lang="en-US" dirty="0" smtClean="0">
                <a:solidFill>
                  <a:schemeClr val="tx1">
                    <a:lumMod val="65000"/>
                    <a:lumOff val="35000"/>
                  </a:schemeClr>
                </a:solidFill>
                <a:latin typeface="Verdana"/>
                <a:cs typeface="Verdana"/>
              </a:rPr>
              <a:t>Strength</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Water </a:t>
            </a:r>
            <a:r>
              <a:rPr lang="en-US" dirty="0" smtClean="0">
                <a:solidFill>
                  <a:schemeClr val="tx1">
                    <a:lumMod val="65000"/>
                    <a:lumOff val="35000"/>
                  </a:schemeClr>
                </a:solidFill>
                <a:latin typeface="Verdana"/>
                <a:cs typeface="Verdana"/>
              </a:rPr>
              <a:t>Resistant</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Cost Effective</a:t>
            </a:r>
          </a:p>
        </p:txBody>
      </p:sp>
      <p:pic>
        <p:nvPicPr>
          <p:cNvPr id="8" name="Picture 7" descr="Hawk Epoxy row of cans w trans bg.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6795" y="3330907"/>
            <a:ext cx="6075195" cy="2279644"/>
          </a:xfrm>
          <a:prstGeom prst="rect">
            <a:avLst/>
          </a:prstGeom>
        </p:spPr>
      </p:pic>
    </p:spTree>
    <p:extLst>
      <p:ext uri="{BB962C8B-B14F-4D97-AF65-F5344CB8AC3E}">
        <p14:creationId xmlns:p14="http://schemas.microsoft.com/office/powerpoint/2010/main" val="303619511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CAPTAIN JACK’S VARNISH</a:t>
            </a:r>
            <a:br>
              <a:rPr lang="en-US" sz="3000" dirty="0" smtClean="0">
                <a:latin typeface="Arial"/>
                <a:cs typeface="Arial"/>
              </a:rPr>
            </a:br>
            <a:r>
              <a:rPr lang="en-US" sz="1800" i="1" dirty="0" smtClean="0">
                <a:latin typeface="Arial"/>
                <a:cs typeface="Arial"/>
              </a:rPr>
              <a:t>V1000 Series</a:t>
            </a:r>
            <a:endParaRPr lang="en-US" sz="1800" i="1" dirty="0">
              <a:latin typeface="Arial"/>
              <a:cs typeface="Arial"/>
            </a:endParaRPr>
          </a:p>
        </p:txBody>
      </p:sp>
      <p:sp>
        <p:nvSpPr>
          <p:cNvPr id="7" name="TextBox 6"/>
          <p:cNvSpPr txBox="1"/>
          <p:nvPr/>
        </p:nvSpPr>
        <p:spPr>
          <a:xfrm>
            <a:off x="809391" y="1528628"/>
            <a:ext cx="3815923" cy="3148555"/>
          </a:xfrm>
          <a:prstGeom prst="rect">
            <a:avLst/>
          </a:prstGeom>
          <a:noFill/>
        </p:spPr>
        <p:txBody>
          <a:bodyPr wrap="square" numCol="1" rtlCol="0">
            <a:spAutoFit/>
          </a:bodyPr>
          <a:lstStyle/>
          <a:p>
            <a:pPr>
              <a:lnSpc>
                <a:spcPct val="120000"/>
              </a:lnSpc>
            </a:pPr>
            <a:r>
              <a:rPr lang="en-US" sz="2000" i="1" dirty="0" smtClean="0">
                <a:solidFill>
                  <a:schemeClr val="tx1">
                    <a:lumMod val="65000"/>
                    <a:lumOff val="35000"/>
                  </a:schemeClr>
                </a:solidFill>
                <a:latin typeface="Verdana"/>
                <a:cs typeface="Verdana"/>
              </a:rPr>
              <a:t>Premium High-Gloss </a:t>
            </a:r>
          </a:p>
          <a:p>
            <a:pPr>
              <a:lnSpc>
                <a:spcPct val="120000"/>
              </a:lnSpc>
            </a:pPr>
            <a:r>
              <a:rPr lang="en-US" sz="2000" i="1" dirty="0" smtClean="0">
                <a:solidFill>
                  <a:schemeClr val="tx1">
                    <a:lumMod val="65000"/>
                    <a:lumOff val="35000"/>
                  </a:schemeClr>
                </a:solidFill>
                <a:latin typeface="Verdana"/>
                <a:cs typeface="Verdana"/>
              </a:rPr>
              <a:t>Marine Varnish</a:t>
            </a:r>
          </a:p>
          <a:p>
            <a:pPr marL="285750" indent="-285750">
              <a:lnSpc>
                <a:spcPct val="120000"/>
              </a:lnSpc>
              <a:buFont typeface="Arial"/>
              <a:buChar char="•"/>
            </a:pPr>
            <a:r>
              <a:rPr lang="en-US" dirty="0">
                <a:solidFill>
                  <a:schemeClr val="tx1">
                    <a:lumMod val="65000"/>
                    <a:lumOff val="35000"/>
                  </a:schemeClr>
                </a:solidFill>
                <a:latin typeface="Verdana"/>
                <a:cs typeface="Verdana"/>
              </a:rPr>
              <a:t>Easy to apply with excellent </a:t>
            </a:r>
            <a:r>
              <a:rPr lang="en-US" dirty="0" err="1">
                <a:solidFill>
                  <a:schemeClr val="tx1">
                    <a:lumMod val="65000"/>
                    <a:lumOff val="35000"/>
                  </a:schemeClr>
                </a:solidFill>
                <a:latin typeface="Verdana"/>
                <a:cs typeface="Verdana"/>
              </a:rPr>
              <a:t>brushability</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Durable finish with good water resistance</a:t>
            </a:r>
          </a:p>
          <a:p>
            <a:pPr marL="285750" indent="-285750">
              <a:lnSpc>
                <a:spcPct val="120000"/>
              </a:lnSpc>
              <a:buFont typeface="Arial"/>
              <a:buChar char="•"/>
            </a:pPr>
            <a:r>
              <a:rPr lang="en-US" dirty="0">
                <a:solidFill>
                  <a:schemeClr val="tx1">
                    <a:lumMod val="65000"/>
                    <a:lumOff val="35000"/>
                  </a:schemeClr>
                </a:solidFill>
                <a:latin typeface="Verdana"/>
                <a:cs typeface="Verdana"/>
              </a:rPr>
              <a:t>Superior self-leveling properties</a:t>
            </a:r>
          </a:p>
          <a:p>
            <a:pPr marL="285750" indent="-285750">
              <a:lnSpc>
                <a:spcPct val="120000"/>
              </a:lnSpc>
              <a:buFont typeface="Arial"/>
              <a:buChar char="•"/>
            </a:pPr>
            <a:r>
              <a:rPr lang="en-US" dirty="0">
                <a:solidFill>
                  <a:schemeClr val="tx1">
                    <a:lumMod val="65000"/>
                    <a:lumOff val="35000"/>
                  </a:schemeClr>
                </a:solidFill>
                <a:latin typeface="Verdana"/>
                <a:cs typeface="Verdana"/>
              </a:rPr>
              <a:t>Extra UV protection</a:t>
            </a:r>
          </a:p>
        </p:txBody>
      </p:sp>
      <p:pic>
        <p:nvPicPr>
          <p:cNvPr id="3" name="Picture 2" descr="Capt Jacks VARNISH trans bg rgb.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4921" y="1188095"/>
            <a:ext cx="3684263" cy="4403502"/>
          </a:xfrm>
          <a:prstGeom prst="rect">
            <a:avLst/>
          </a:prstGeom>
        </p:spPr>
      </p:pic>
    </p:spTree>
    <p:extLst>
      <p:ext uri="{BB962C8B-B14F-4D97-AF65-F5344CB8AC3E}">
        <p14:creationId xmlns:p14="http://schemas.microsoft.com/office/powerpoint/2010/main" val="13854467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264906" cy="939695"/>
          </a:xfrm>
        </p:spPr>
        <p:txBody>
          <a:bodyPr anchor="t">
            <a:normAutofit/>
          </a:bodyPr>
          <a:lstStyle/>
          <a:p>
            <a:pPr algn="l">
              <a:lnSpc>
                <a:spcPct val="80000"/>
              </a:lnSpc>
            </a:pPr>
            <a:r>
              <a:rPr lang="en-US" sz="3000" dirty="0" smtClean="0">
                <a:latin typeface="Arial"/>
                <a:cs typeface="Arial"/>
              </a:rPr>
              <a:t>ALUMA HAWK</a:t>
            </a:r>
            <a:br>
              <a:rPr lang="en-US" sz="3000" dirty="0" smtClean="0">
                <a:latin typeface="Arial"/>
                <a:cs typeface="Arial"/>
              </a:rPr>
            </a:br>
            <a:r>
              <a:rPr lang="en-US" sz="1800" i="1" dirty="0" smtClean="0">
                <a:latin typeface="Arial"/>
                <a:cs typeface="Arial"/>
              </a:rPr>
              <a:t>AH7000 </a:t>
            </a:r>
            <a:r>
              <a:rPr lang="en-US" sz="1800" i="1" dirty="0">
                <a:latin typeface="Arial"/>
                <a:cs typeface="Arial"/>
              </a:rPr>
              <a:t>Series</a:t>
            </a:r>
          </a:p>
        </p:txBody>
      </p:sp>
      <p:sp>
        <p:nvSpPr>
          <p:cNvPr id="7" name="TextBox 6"/>
          <p:cNvSpPr txBox="1"/>
          <p:nvPr/>
        </p:nvSpPr>
        <p:spPr>
          <a:xfrm>
            <a:off x="809389" y="1528629"/>
            <a:ext cx="4251917" cy="4108818"/>
          </a:xfrm>
          <a:prstGeom prst="rect">
            <a:avLst/>
          </a:prstGeom>
          <a:noFill/>
        </p:spPr>
        <p:txBody>
          <a:bodyPr wrap="square" numCol="1" rtlCol="0">
            <a:spAutoFit/>
          </a:bodyPr>
          <a:lstStyle/>
          <a:p>
            <a:pPr>
              <a:lnSpc>
                <a:spcPct val="120000"/>
              </a:lnSpc>
            </a:pPr>
            <a:r>
              <a:rPr lang="en-US" sz="2000" i="1" dirty="0" smtClean="0">
                <a:solidFill>
                  <a:schemeClr val="tx1">
                    <a:lumMod val="65000"/>
                    <a:lumOff val="35000"/>
                  </a:schemeClr>
                </a:solidFill>
                <a:latin typeface="Verdana"/>
                <a:cs typeface="Verdana"/>
              </a:rPr>
              <a:t>Aluminum Boat Paint</a:t>
            </a:r>
          </a:p>
          <a:p>
            <a:pPr marL="285750" indent="-285750">
              <a:lnSpc>
                <a:spcPct val="120000"/>
              </a:lnSpc>
              <a:buFont typeface="Arial"/>
              <a:buChar char="•"/>
            </a:pPr>
            <a:r>
              <a:rPr lang="en-US" dirty="0">
                <a:solidFill>
                  <a:schemeClr val="tx1">
                    <a:lumMod val="65000"/>
                    <a:lumOff val="35000"/>
                  </a:schemeClr>
                </a:solidFill>
                <a:latin typeface="Verdana"/>
                <a:cs typeface="Verdana"/>
              </a:rPr>
              <a:t>Rust-inhibiting and lift-resistant primer for lacquer/enamel based topcoats</a:t>
            </a:r>
          </a:p>
          <a:p>
            <a:pPr marL="285750" indent="-285750">
              <a:lnSpc>
                <a:spcPct val="120000"/>
              </a:lnSpc>
              <a:buFont typeface="Arial"/>
              <a:buChar char="•"/>
            </a:pPr>
            <a:r>
              <a:rPr lang="en-US" dirty="0">
                <a:solidFill>
                  <a:schemeClr val="tx1">
                    <a:lumMod val="65000"/>
                    <a:lumOff val="35000"/>
                  </a:schemeClr>
                </a:solidFill>
                <a:latin typeface="Verdana"/>
                <a:cs typeface="Verdana"/>
              </a:rPr>
              <a:t>Excellent adhesion on aluminum</a:t>
            </a:r>
          </a:p>
          <a:p>
            <a:pPr marL="285750" indent="-285750">
              <a:lnSpc>
                <a:spcPct val="120000"/>
              </a:lnSpc>
              <a:buFont typeface="Arial"/>
              <a:buChar char="•"/>
            </a:pPr>
            <a:r>
              <a:rPr lang="en-US" dirty="0">
                <a:solidFill>
                  <a:schemeClr val="tx1">
                    <a:lumMod val="65000"/>
                    <a:lumOff val="35000"/>
                  </a:schemeClr>
                </a:solidFill>
                <a:latin typeface="Verdana"/>
                <a:cs typeface="Verdana"/>
              </a:rPr>
              <a:t>Use as a primer and or topcoat on raw aluminum, fiberglass and other substrates</a:t>
            </a:r>
          </a:p>
          <a:p>
            <a:pPr marL="285750" indent="-285750">
              <a:lnSpc>
                <a:spcPct val="120000"/>
              </a:lnSpc>
              <a:buFont typeface="Arial"/>
              <a:buChar char="•"/>
            </a:pPr>
            <a:r>
              <a:rPr lang="en-US" dirty="0">
                <a:solidFill>
                  <a:schemeClr val="tx1">
                    <a:lumMod val="65000"/>
                    <a:lumOff val="35000"/>
                  </a:schemeClr>
                </a:solidFill>
                <a:latin typeface="Verdana"/>
                <a:cs typeface="Verdana"/>
              </a:rPr>
              <a:t>One-Step application ideal for pontoon boats and </a:t>
            </a:r>
            <a:r>
              <a:rPr lang="en-US" dirty="0" err="1">
                <a:solidFill>
                  <a:schemeClr val="tx1">
                    <a:lumMod val="65000"/>
                    <a:lumOff val="35000"/>
                  </a:schemeClr>
                </a:solidFill>
                <a:latin typeface="Verdana"/>
                <a:cs typeface="Verdana"/>
              </a:rPr>
              <a:t>jon</a:t>
            </a:r>
            <a:r>
              <a:rPr lang="en-US" dirty="0">
                <a:solidFill>
                  <a:schemeClr val="tx1">
                    <a:lumMod val="65000"/>
                    <a:lumOff val="35000"/>
                  </a:schemeClr>
                </a:solidFill>
                <a:latin typeface="Verdana"/>
                <a:cs typeface="Verdana"/>
              </a:rPr>
              <a:t> boats</a:t>
            </a:r>
          </a:p>
          <a:p>
            <a:pPr marL="285750" indent="-285750">
              <a:lnSpc>
                <a:spcPct val="120000"/>
              </a:lnSpc>
              <a:buFont typeface="Arial"/>
              <a:buChar char="•"/>
            </a:pPr>
            <a:r>
              <a:rPr lang="en-US" dirty="0">
                <a:solidFill>
                  <a:schemeClr val="tx1">
                    <a:lumMod val="65000"/>
                    <a:lumOff val="35000"/>
                  </a:schemeClr>
                </a:solidFill>
                <a:latin typeface="Verdana"/>
                <a:cs typeface="Verdana"/>
              </a:rPr>
              <a:t>Safe for fresh or saltwater submersion</a:t>
            </a:r>
          </a:p>
        </p:txBody>
      </p:sp>
      <p:pic>
        <p:nvPicPr>
          <p:cNvPr id="3" name="Picture 2" descr="Aluma Hawk trans bg rgb -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4948" y="1049633"/>
            <a:ext cx="3524907" cy="4312137"/>
          </a:xfrm>
          <a:prstGeom prst="rect">
            <a:avLst/>
          </a:prstGeom>
        </p:spPr>
      </p:pic>
    </p:spTree>
    <p:extLst>
      <p:ext uri="{BB962C8B-B14F-4D97-AF65-F5344CB8AC3E}">
        <p14:creationId xmlns:p14="http://schemas.microsoft.com/office/powerpoint/2010/main" val="363072882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Title 1"/>
          <p:cNvSpPr txBox="1">
            <a:spLocks/>
          </p:cNvSpPr>
          <p:nvPr/>
        </p:nvSpPr>
        <p:spPr>
          <a:xfrm>
            <a:off x="457200" y="707105"/>
            <a:ext cx="8229600" cy="1147444"/>
          </a:xfrm>
          <a:prstGeom prst="rect">
            <a:avLst/>
          </a:prstGeom>
        </p:spPr>
        <p:txBody>
          <a:bodyPr vert="horz" lIns="91440" tIns="45720" rIns="91440" bIns="45720" rtlCol="0" anchor="t">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000" dirty="0">
                <a:latin typeface="Arial"/>
                <a:cs typeface="Arial"/>
              </a:rPr>
              <a:t>The One-Stop-Shop for Every Phase </a:t>
            </a:r>
          </a:p>
          <a:p>
            <a:r>
              <a:rPr lang="en-US" sz="3000" dirty="0">
                <a:latin typeface="Arial"/>
                <a:cs typeface="Arial"/>
              </a:rPr>
              <a:t>of Your Premium Bottom Jobs</a:t>
            </a:r>
          </a:p>
        </p:txBody>
      </p:sp>
      <p:sp>
        <p:nvSpPr>
          <p:cNvPr id="2" name="TextBox 1"/>
          <p:cNvSpPr txBox="1"/>
          <p:nvPr/>
        </p:nvSpPr>
        <p:spPr>
          <a:xfrm>
            <a:off x="2395763" y="4738850"/>
            <a:ext cx="4352474" cy="646331"/>
          </a:xfrm>
          <a:prstGeom prst="rect">
            <a:avLst/>
          </a:prstGeom>
          <a:noFill/>
        </p:spPr>
        <p:txBody>
          <a:bodyPr wrap="none" rtlCol="0">
            <a:spAutoFit/>
          </a:bodyPr>
          <a:lstStyle/>
          <a:p>
            <a:pPr algn="ctr"/>
            <a:r>
              <a:rPr lang="en-US" dirty="0" smtClean="0">
                <a:solidFill>
                  <a:srgbClr val="0067B2"/>
                </a:solidFill>
                <a:latin typeface="Verdana"/>
                <a:cs typeface="Verdana"/>
              </a:rPr>
              <a:t>See all of the Sea Hawk products at </a:t>
            </a:r>
          </a:p>
          <a:p>
            <a:pPr algn="ctr"/>
            <a:r>
              <a:rPr lang="en-US" b="1" dirty="0" smtClean="0">
                <a:solidFill>
                  <a:srgbClr val="0067B2"/>
                </a:solidFill>
                <a:latin typeface="Verdana"/>
                <a:cs typeface="Verdana"/>
              </a:rPr>
              <a:t>www.SeaHawkPaints.com</a:t>
            </a:r>
            <a:endParaRPr lang="en-US" b="1" dirty="0">
              <a:solidFill>
                <a:srgbClr val="0067B2"/>
              </a:solidFill>
            </a:endParaRPr>
          </a:p>
        </p:txBody>
      </p:sp>
      <p:pic>
        <p:nvPicPr>
          <p:cNvPr id="4" name="Picture 3" descr="row of products from SHP-25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7400" y="2311976"/>
            <a:ext cx="7559040" cy="1993392"/>
          </a:xfrm>
          <a:prstGeom prst="rect">
            <a:avLst/>
          </a:prstGeom>
        </p:spPr>
      </p:pic>
    </p:spTree>
    <p:extLst>
      <p:ext uri="{BB962C8B-B14F-4D97-AF65-F5344CB8AC3E}">
        <p14:creationId xmlns:p14="http://schemas.microsoft.com/office/powerpoint/2010/main" val="126023897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97482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p-274-bg-USA-Manufacture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385820" cy="1147444"/>
          </a:xfrm>
        </p:spPr>
        <p:txBody>
          <a:bodyPr anchor="t">
            <a:normAutofit/>
          </a:bodyPr>
          <a:lstStyle/>
          <a:p>
            <a:pPr algn="l">
              <a:lnSpc>
                <a:spcPct val="80000"/>
              </a:lnSpc>
            </a:pPr>
            <a:r>
              <a:rPr lang="en-US" sz="3000" dirty="0">
                <a:latin typeface="Arial"/>
                <a:cs typeface="Arial"/>
              </a:rPr>
              <a:t>Manufactured in the United States</a:t>
            </a:r>
          </a:p>
        </p:txBody>
      </p:sp>
      <p:sp>
        <p:nvSpPr>
          <p:cNvPr id="7" name="TextBox 6"/>
          <p:cNvSpPr txBox="1"/>
          <p:nvPr/>
        </p:nvSpPr>
        <p:spPr>
          <a:xfrm>
            <a:off x="809389" y="1345861"/>
            <a:ext cx="7711440" cy="2843856"/>
          </a:xfrm>
          <a:prstGeom prst="rect">
            <a:avLst/>
          </a:prstGeom>
          <a:noFill/>
        </p:spPr>
        <p:txBody>
          <a:bodyPr wrap="square" numCol="1" rtlCol="0">
            <a:spAutoFit/>
          </a:bodyPr>
          <a:lstStyle/>
          <a:p>
            <a:pPr marL="285750" indent="-285750">
              <a:buFont typeface="Arial"/>
              <a:buChar char="•"/>
            </a:pPr>
            <a:r>
              <a:rPr lang="en-US" dirty="0">
                <a:solidFill>
                  <a:srgbClr val="595959"/>
                </a:solidFill>
                <a:latin typeface="Verdana"/>
                <a:cs typeface="Verdana"/>
              </a:rPr>
              <a:t>We Use the Finest Quality </a:t>
            </a:r>
            <a:r>
              <a:rPr lang="en-US" dirty="0" smtClean="0">
                <a:solidFill>
                  <a:srgbClr val="595959"/>
                </a:solidFill>
                <a:latin typeface="Verdana"/>
                <a:cs typeface="Verdana"/>
              </a:rPr>
              <a:t>Raw Materials</a:t>
            </a:r>
            <a:endParaRPr lang="en-US" dirty="0">
              <a:solidFill>
                <a:srgbClr val="595959"/>
              </a:solidFill>
              <a:latin typeface="Verdana"/>
              <a:cs typeface="Verdana"/>
            </a:endParaRPr>
          </a:p>
          <a:p>
            <a:pPr marL="285750" indent="-285750">
              <a:lnSpc>
                <a:spcPct val="140000"/>
              </a:lnSpc>
              <a:buFont typeface="Arial"/>
              <a:buChar char="•"/>
            </a:pPr>
            <a:r>
              <a:rPr lang="en-US" dirty="0" smtClean="0">
                <a:solidFill>
                  <a:srgbClr val="595959"/>
                </a:solidFill>
                <a:latin typeface="Verdana"/>
                <a:cs typeface="Verdana"/>
              </a:rPr>
              <a:t>50,000 Square Feet Facility </a:t>
            </a:r>
          </a:p>
          <a:p>
            <a:pPr marL="285750" indent="-285750">
              <a:lnSpc>
                <a:spcPct val="140000"/>
              </a:lnSpc>
              <a:buFont typeface="Arial"/>
              <a:buChar char="•"/>
            </a:pPr>
            <a:r>
              <a:rPr lang="en-US" dirty="0" smtClean="0">
                <a:solidFill>
                  <a:srgbClr val="595959"/>
                </a:solidFill>
                <a:latin typeface="Verdana"/>
                <a:cs typeface="Verdana"/>
              </a:rPr>
              <a:t>High</a:t>
            </a:r>
            <a:r>
              <a:rPr lang="en-US" dirty="0">
                <a:solidFill>
                  <a:srgbClr val="595959"/>
                </a:solidFill>
                <a:latin typeface="Verdana"/>
                <a:cs typeface="Verdana"/>
              </a:rPr>
              <a:t>-Tech Variable Speed </a:t>
            </a:r>
            <a:endParaRPr lang="en-US" dirty="0" smtClean="0">
              <a:solidFill>
                <a:srgbClr val="595959"/>
              </a:solidFill>
              <a:latin typeface="Verdana"/>
              <a:cs typeface="Verdana"/>
            </a:endParaRPr>
          </a:p>
          <a:p>
            <a:r>
              <a:rPr lang="en-US" dirty="0" smtClean="0">
                <a:solidFill>
                  <a:srgbClr val="595959"/>
                </a:solidFill>
                <a:latin typeface="Verdana"/>
                <a:cs typeface="Verdana"/>
              </a:rPr>
              <a:t>    Dispersion Systems</a:t>
            </a:r>
            <a:endParaRPr lang="en-US" dirty="0">
              <a:solidFill>
                <a:srgbClr val="595959"/>
              </a:solidFill>
              <a:latin typeface="Verdana"/>
              <a:cs typeface="Verdana"/>
            </a:endParaRPr>
          </a:p>
          <a:p>
            <a:pPr marL="285750" indent="-285750">
              <a:lnSpc>
                <a:spcPct val="140000"/>
              </a:lnSpc>
              <a:buFont typeface="Arial"/>
              <a:buChar char="•"/>
            </a:pPr>
            <a:r>
              <a:rPr lang="en-US" dirty="0">
                <a:solidFill>
                  <a:srgbClr val="595959"/>
                </a:solidFill>
                <a:latin typeface="Verdana"/>
                <a:cs typeface="Verdana"/>
              </a:rPr>
              <a:t>JIT (Just-In-Time) Inventory </a:t>
            </a:r>
            <a:endParaRPr lang="en-US" dirty="0" smtClean="0">
              <a:solidFill>
                <a:srgbClr val="595959"/>
              </a:solidFill>
              <a:latin typeface="Verdana"/>
              <a:cs typeface="Verdana"/>
            </a:endParaRPr>
          </a:p>
          <a:p>
            <a:r>
              <a:rPr lang="en-US" dirty="0">
                <a:solidFill>
                  <a:srgbClr val="595959"/>
                </a:solidFill>
                <a:latin typeface="Verdana"/>
                <a:cs typeface="Verdana"/>
              </a:rPr>
              <a:t> </a:t>
            </a:r>
            <a:r>
              <a:rPr lang="en-US" dirty="0" smtClean="0">
                <a:solidFill>
                  <a:srgbClr val="595959"/>
                </a:solidFill>
                <a:latin typeface="Verdana"/>
                <a:cs typeface="Verdana"/>
              </a:rPr>
              <a:t>   and </a:t>
            </a:r>
            <a:r>
              <a:rPr lang="en-US" dirty="0">
                <a:solidFill>
                  <a:srgbClr val="595959"/>
                </a:solidFill>
                <a:latin typeface="Verdana"/>
                <a:cs typeface="Verdana"/>
              </a:rPr>
              <a:t>Raw Materials </a:t>
            </a:r>
            <a:r>
              <a:rPr lang="en-US" dirty="0" smtClean="0">
                <a:solidFill>
                  <a:srgbClr val="595959"/>
                </a:solidFill>
                <a:latin typeface="Verdana"/>
                <a:cs typeface="Verdana"/>
              </a:rPr>
              <a:t>Management</a:t>
            </a:r>
            <a:endParaRPr lang="en-US" dirty="0">
              <a:solidFill>
                <a:srgbClr val="595959"/>
              </a:solidFill>
              <a:latin typeface="Verdana"/>
              <a:cs typeface="Verdana"/>
            </a:endParaRPr>
          </a:p>
          <a:p>
            <a:pPr marL="285750" indent="-285750">
              <a:lnSpc>
                <a:spcPct val="140000"/>
              </a:lnSpc>
              <a:buFont typeface="Arial"/>
              <a:buChar char="•"/>
            </a:pPr>
            <a:r>
              <a:rPr lang="en-US" dirty="0">
                <a:solidFill>
                  <a:srgbClr val="595959"/>
                </a:solidFill>
                <a:latin typeface="Verdana"/>
                <a:cs typeface="Verdana"/>
              </a:rPr>
              <a:t>Automated Filling </a:t>
            </a:r>
            <a:r>
              <a:rPr lang="en-US" dirty="0" smtClean="0">
                <a:solidFill>
                  <a:srgbClr val="595959"/>
                </a:solidFill>
                <a:latin typeface="Verdana"/>
                <a:cs typeface="Verdana"/>
              </a:rPr>
              <a:t>Stations</a:t>
            </a:r>
            <a:endParaRPr lang="en-US" dirty="0">
              <a:solidFill>
                <a:srgbClr val="595959"/>
              </a:solidFill>
              <a:latin typeface="Verdana"/>
              <a:cs typeface="Verdana"/>
            </a:endParaRPr>
          </a:p>
          <a:p>
            <a:pPr marL="285750" indent="-285750">
              <a:lnSpc>
                <a:spcPct val="140000"/>
              </a:lnSpc>
              <a:buFont typeface="Arial"/>
              <a:buChar char="•"/>
            </a:pPr>
            <a:r>
              <a:rPr lang="en-US" dirty="0">
                <a:solidFill>
                  <a:srgbClr val="595959"/>
                </a:solidFill>
                <a:latin typeface="Verdana"/>
                <a:cs typeface="Verdana"/>
              </a:rPr>
              <a:t>Quality Assurance Program</a:t>
            </a:r>
          </a:p>
        </p:txBody>
      </p:sp>
    </p:spTree>
    <p:extLst>
      <p:ext uri="{BB962C8B-B14F-4D97-AF65-F5344CB8AC3E}">
        <p14:creationId xmlns:p14="http://schemas.microsoft.com/office/powerpoint/2010/main" val="28334785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p-274-bg-Quality-Assuranc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385820" cy="1147444"/>
          </a:xfrm>
        </p:spPr>
        <p:txBody>
          <a:bodyPr anchor="t">
            <a:normAutofit/>
          </a:bodyPr>
          <a:lstStyle/>
          <a:p>
            <a:pPr algn="l">
              <a:lnSpc>
                <a:spcPct val="80000"/>
              </a:lnSpc>
            </a:pPr>
            <a:r>
              <a:rPr lang="en-US" sz="3000" dirty="0">
                <a:latin typeface="Arial"/>
                <a:cs typeface="Arial"/>
              </a:rPr>
              <a:t>Rigorous Quality Assurance Testing</a:t>
            </a:r>
          </a:p>
        </p:txBody>
      </p:sp>
      <p:sp>
        <p:nvSpPr>
          <p:cNvPr id="7" name="TextBox 6"/>
          <p:cNvSpPr txBox="1"/>
          <p:nvPr/>
        </p:nvSpPr>
        <p:spPr>
          <a:xfrm>
            <a:off x="809389" y="1345861"/>
            <a:ext cx="7711440" cy="3739486"/>
          </a:xfrm>
          <a:prstGeom prst="rect">
            <a:avLst/>
          </a:prstGeom>
          <a:noFill/>
        </p:spPr>
        <p:txBody>
          <a:bodyPr wrap="square" numCol="1" rtlCol="0">
            <a:spAutoFit/>
          </a:bodyPr>
          <a:lstStyle/>
          <a:p>
            <a:pPr marL="285750" indent="-285750">
              <a:lnSpc>
                <a:spcPct val="120000"/>
              </a:lnSpc>
              <a:buFont typeface="Arial"/>
              <a:buChar char="•"/>
            </a:pPr>
            <a:r>
              <a:rPr lang="en-US" dirty="0">
                <a:solidFill>
                  <a:schemeClr val="tx1">
                    <a:lumMod val="65000"/>
                    <a:lumOff val="35000"/>
                  </a:schemeClr>
                </a:solidFill>
                <a:latin typeface="Verdana"/>
                <a:cs typeface="Verdana"/>
              </a:rPr>
              <a:t>Viscosity </a:t>
            </a:r>
            <a:r>
              <a:rPr lang="en-US" dirty="0" smtClean="0">
                <a:solidFill>
                  <a:schemeClr val="tx1">
                    <a:lumMod val="65000"/>
                    <a:lumOff val="35000"/>
                  </a:schemeClr>
                </a:solidFill>
                <a:latin typeface="Verdana"/>
                <a:cs typeface="Verdana"/>
              </a:rPr>
              <a:t>Testing </a:t>
            </a:r>
          </a:p>
          <a:p>
            <a:pPr marL="285750" indent="-285750">
              <a:lnSpc>
                <a:spcPct val="120000"/>
              </a:lnSpc>
              <a:buFont typeface="Arial"/>
              <a:buChar char="•"/>
            </a:pPr>
            <a:r>
              <a:rPr lang="en-US" dirty="0" smtClean="0">
                <a:solidFill>
                  <a:schemeClr val="tx1">
                    <a:lumMod val="65000"/>
                    <a:lumOff val="35000"/>
                  </a:schemeClr>
                </a:solidFill>
                <a:latin typeface="Verdana"/>
                <a:cs typeface="Verdana"/>
              </a:rPr>
              <a:t>Weight (per gallon)</a:t>
            </a:r>
          </a:p>
          <a:p>
            <a:pPr marL="285750" indent="-285750">
              <a:lnSpc>
                <a:spcPct val="120000"/>
              </a:lnSpc>
              <a:buFont typeface="Arial"/>
              <a:buChar char="•"/>
            </a:pPr>
            <a:r>
              <a:rPr lang="en-US" dirty="0" smtClean="0">
                <a:solidFill>
                  <a:schemeClr val="tx1">
                    <a:lumMod val="65000"/>
                    <a:lumOff val="35000"/>
                  </a:schemeClr>
                </a:solidFill>
                <a:latin typeface="Verdana"/>
                <a:cs typeface="Verdana"/>
              </a:rPr>
              <a:t>Sag </a:t>
            </a:r>
            <a:r>
              <a:rPr lang="en-US" dirty="0">
                <a:solidFill>
                  <a:schemeClr val="tx1">
                    <a:lumMod val="65000"/>
                    <a:lumOff val="35000"/>
                  </a:schemeClr>
                </a:solidFill>
                <a:latin typeface="Verdana"/>
                <a:cs typeface="Verdana"/>
              </a:rPr>
              <a:t>Resistance </a:t>
            </a:r>
            <a:r>
              <a:rPr lang="en-US" dirty="0" smtClean="0">
                <a:solidFill>
                  <a:schemeClr val="tx1">
                    <a:lumMod val="65000"/>
                    <a:lumOff val="35000"/>
                  </a:schemeClr>
                </a:solidFill>
                <a:latin typeface="Verdana"/>
                <a:cs typeface="Verdana"/>
              </a:rPr>
              <a:t>Testing</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Color Consistency vs. Wet </a:t>
            </a:r>
            <a:r>
              <a:rPr lang="en-US" dirty="0" smtClean="0">
                <a:solidFill>
                  <a:schemeClr val="tx1">
                    <a:lumMod val="65000"/>
                    <a:lumOff val="35000"/>
                  </a:schemeClr>
                </a:solidFill>
                <a:latin typeface="Verdana"/>
                <a:cs typeface="Verdana"/>
              </a:rPr>
              <a:t>Sample</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smtClean="0">
                <a:solidFill>
                  <a:schemeClr val="tx1">
                    <a:lumMod val="65000"/>
                    <a:lumOff val="35000"/>
                  </a:schemeClr>
                </a:solidFill>
                <a:latin typeface="Verdana"/>
                <a:cs typeface="Verdana"/>
              </a:rPr>
              <a:t>Color </a:t>
            </a:r>
            <a:r>
              <a:rPr lang="en-US" dirty="0">
                <a:solidFill>
                  <a:schemeClr val="tx1">
                    <a:lumMod val="65000"/>
                    <a:lumOff val="35000"/>
                  </a:schemeClr>
                </a:solidFill>
                <a:latin typeface="Verdana"/>
                <a:cs typeface="Verdana"/>
              </a:rPr>
              <a:t>Consistency Testing (Dry</a:t>
            </a:r>
            <a:r>
              <a:rPr lang="en-US" dirty="0" smtClean="0">
                <a:solidFill>
                  <a:schemeClr val="tx1">
                    <a:lumMod val="65000"/>
                    <a:lumOff val="35000"/>
                  </a:schemeClr>
                </a:solidFill>
                <a:latin typeface="Verdana"/>
                <a:cs typeface="Verdana"/>
              </a:rPr>
              <a:t>)</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Quality Control Tests of Raw Materials </a:t>
            </a:r>
          </a:p>
          <a:p>
            <a:pPr marL="285750" indent="-285750">
              <a:lnSpc>
                <a:spcPct val="120000"/>
              </a:lnSpc>
              <a:buFont typeface="Arial"/>
              <a:buChar char="•"/>
            </a:pPr>
            <a:r>
              <a:rPr lang="en-US" dirty="0">
                <a:solidFill>
                  <a:schemeClr val="tx1">
                    <a:lumMod val="65000"/>
                    <a:lumOff val="35000"/>
                  </a:schemeClr>
                </a:solidFill>
                <a:latin typeface="Verdana"/>
                <a:cs typeface="Verdana"/>
              </a:rPr>
              <a:t>Stability Testing (oven for 3 months 130 F</a:t>
            </a:r>
            <a:r>
              <a:rPr lang="en-US" dirty="0" smtClean="0">
                <a:solidFill>
                  <a:schemeClr val="tx1">
                    <a:lumMod val="65000"/>
                    <a:lumOff val="35000"/>
                  </a:schemeClr>
                </a:solidFill>
                <a:latin typeface="Verdana"/>
                <a:cs typeface="Verdana"/>
              </a:rPr>
              <a:t>)</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Freeze &amp; Thaw </a:t>
            </a:r>
            <a:r>
              <a:rPr lang="en-US" dirty="0" smtClean="0">
                <a:solidFill>
                  <a:schemeClr val="tx1">
                    <a:lumMod val="65000"/>
                    <a:lumOff val="35000"/>
                  </a:schemeClr>
                </a:solidFill>
                <a:latin typeface="Verdana"/>
                <a:cs typeface="Verdana"/>
              </a:rPr>
              <a:t>Testing</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Adhesion and Saltwater Immersion </a:t>
            </a:r>
            <a:r>
              <a:rPr lang="en-US" dirty="0" smtClean="0">
                <a:solidFill>
                  <a:schemeClr val="tx1">
                    <a:lumMod val="65000"/>
                    <a:lumOff val="35000"/>
                  </a:schemeClr>
                </a:solidFill>
                <a:latin typeface="Verdana"/>
                <a:cs typeface="Verdana"/>
              </a:rPr>
              <a:t>Testing</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Controlled Antifouling </a:t>
            </a:r>
            <a:r>
              <a:rPr lang="en-US" dirty="0" smtClean="0">
                <a:solidFill>
                  <a:schemeClr val="tx1">
                    <a:lumMod val="65000"/>
                    <a:lumOff val="35000"/>
                  </a:schemeClr>
                </a:solidFill>
                <a:latin typeface="Verdana"/>
                <a:cs typeface="Verdana"/>
              </a:rPr>
              <a:t>Tests</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Yield by Volume / Weight</a:t>
            </a:r>
          </a:p>
        </p:txBody>
      </p:sp>
    </p:spTree>
    <p:extLst>
      <p:ext uri="{BB962C8B-B14F-4D97-AF65-F5344CB8AC3E}">
        <p14:creationId xmlns:p14="http://schemas.microsoft.com/office/powerpoint/2010/main" val="10294898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p-274-bg-Researc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385820" cy="1147444"/>
          </a:xfrm>
        </p:spPr>
        <p:txBody>
          <a:bodyPr anchor="t">
            <a:normAutofit/>
          </a:bodyPr>
          <a:lstStyle/>
          <a:p>
            <a:pPr algn="l">
              <a:lnSpc>
                <a:spcPct val="80000"/>
              </a:lnSpc>
            </a:pPr>
            <a:r>
              <a:rPr lang="en-US" sz="3000" dirty="0">
                <a:latin typeface="Arial"/>
                <a:cs typeface="Arial"/>
              </a:rPr>
              <a:t>Research &amp; Development</a:t>
            </a:r>
          </a:p>
        </p:txBody>
      </p:sp>
      <p:sp>
        <p:nvSpPr>
          <p:cNvPr id="7" name="TextBox 6"/>
          <p:cNvSpPr txBox="1"/>
          <p:nvPr/>
        </p:nvSpPr>
        <p:spPr>
          <a:xfrm>
            <a:off x="809389" y="1345861"/>
            <a:ext cx="5588331" cy="3074689"/>
          </a:xfrm>
          <a:prstGeom prst="rect">
            <a:avLst/>
          </a:prstGeom>
          <a:noFill/>
        </p:spPr>
        <p:txBody>
          <a:bodyPr wrap="square" numCol="1" rtlCol="0">
            <a:spAutoFit/>
          </a:bodyPr>
          <a:lstStyle/>
          <a:p>
            <a:pPr marL="285750" indent="-285750">
              <a:lnSpc>
                <a:spcPct val="120000"/>
              </a:lnSpc>
              <a:buFont typeface="Arial"/>
              <a:buChar char="•"/>
            </a:pPr>
            <a:r>
              <a:rPr lang="en-US" dirty="0">
                <a:solidFill>
                  <a:schemeClr val="tx1">
                    <a:lumMod val="65000"/>
                    <a:lumOff val="35000"/>
                  </a:schemeClr>
                </a:solidFill>
                <a:latin typeface="Verdana"/>
                <a:cs typeface="Verdana"/>
              </a:rPr>
              <a:t>Chemists (Coatings Specialists) </a:t>
            </a:r>
          </a:p>
          <a:p>
            <a:pPr marL="285750" indent="-285750">
              <a:lnSpc>
                <a:spcPct val="120000"/>
              </a:lnSpc>
              <a:buFont typeface="Arial"/>
              <a:buChar char="•"/>
            </a:pPr>
            <a:r>
              <a:rPr lang="en-US" dirty="0">
                <a:solidFill>
                  <a:schemeClr val="tx1">
                    <a:lumMod val="65000"/>
                    <a:lumOff val="35000"/>
                  </a:schemeClr>
                </a:solidFill>
                <a:latin typeface="Verdana"/>
                <a:cs typeface="Verdana"/>
              </a:rPr>
              <a:t>In-House </a:t>
            </a:r>
            <a:r>
              <a:rPr lang="en-US" dirty="0" smtClean="0">
                <a:solidFill>
                  <a:schemeClr val="tx1">
                    <a:lumMod val="65000"/>
                    <a:lumOff val="35000"/>
                  </a:schemeClr>
                </a:solidFill>
                <a:latin typeface="Verdana"/>
                <a:cs typeface="Verdana"/>
              </a:rPr>
              <a:t>Laboratory</a:t>
            </a:r>
            <a:endParaRPr lang="en-US" dirty="0">
              <a:solidFill>
                <a:schemeClr val="tx1">
                  <a:lumMod val="65000"/>
                  <a:lumOff val="35000"/>
                </a:schemeClr>
              </a:solidFill>
              <a:latin typeface="Verdana"/>
              <a:cs typeface="Verdana"/>
            </a:endParaRPr>
          </a:p>
          <a:p>
            <a:pPr marL="285750" indent="-285750">
              <a:lnSpc>
                <a:spcPct val="120000"/>
              </a:lnSpc>
              <a:buFont typeface="Arial"/>
              <a:buChar char="•"/>
            </a:pPr>
            <a:r>
              <a:rPr lang="en-US" dirty="0">
                <a:solidFill>
                  <a:schemeClr val="tx1">
                    <a:lumMod val="65000"/>
                    <a:lumOff val="35000"/>
                  </a:schemeClr>
                </a:solidFill>
                <a:latin typeface="Verdana"/>
                <a:cs typeface="Verdana"/>
              </a:rPr>
              <a:t>In-House and Independent Testing </a:t>
            </a:r>
            <a:r>
              <a:rPr lang="en-US" dirty="0" smtClean="0">
                <a:solidFill>
                  <a:schemeClr val="tx1">
                    <a:lumMod val="65000"/>
                    <a:lumOff val="35000"/>
                  </a:schemeClr>
                </a:solidFill>
                <a:latin typeface="Verdana"/>
                <a:cs typeface="Verdana"/>
              </a:rPr>
              <a:t>Facilities</a:t>
            </a:r>
            <a:endParaRPr lang="en-US" dirty="0">
              <a:solidFill>
                <a:schemeClr val="tx1">
                  <a:lumMod val="65000"/>
                  <a:lumOff val="35000"/>
                </a:schemeClr>
              </a:solidFill>
              <a:latin typeface="Verdana"/>
              <a:cs typeface="Verdana"/>
            </a:endParaRPr>
          </a:p>
          <a:p>
            <a:pPr>
              <a:lnSpc>
                <a:spcPct val="120000"/>
              </a:lnSpc>
            </a:pPr>
            <a:r>
              <a:rPr lang="en-US" dirty="0" smtClean="0">
                <a:solidFill>
                  <a:schemeClr val="tx1">
                    <a:lumMod val="65000"/>
                    <a:lumOff val="35000"/>
                  </a:schemeClr>
                </a:solidFill>
                <a:latin typeface="Verdana"/>
                <a:cs typeface="Verdana"/>
              </a:rPr>
              <a:t>	– University </a:t>
            </a:r>
            <a:r>
              <a:rPr lang="en-US" dirty="0">
                <a:solidFill>
                  <a:schemeClr val="tx1">
                    <a:lumMod val="65000"/>
                    <a:lumOff val="35000"/>
                  </a:schemeClr>
                </a:solidFill>
                <a:latin typeface="Verdana"/>
                <a:cs typeface="Verdana"/>
              </a:rPr>
              <a:t>Program and </a:t>
            </a:r>
            <a:r>
              <a:rPr lang="en-US" dirty="0" smtClean="0">
                <a:solidFill>
                  <a:schemeClr val="tx1">
                    <a:lumMod val="65000"/>
                    <a:lumOff val="35000"/>
                  </a:schemeClr>
                </a:solidFill>
                <a:latin typeface="Verdana"/>
                <a:cs typeface="Verdana"/>
              </a:rPr>
              <a:t>Grants</a:t>
            </a:r>
            <a:endParaRPr lang="en-US" dirty="0">
              <a:solidFill>
                <a:schemeClr val="tx1">
                  <a:lumMod val="65000"/>
                  <a:lumOff val="35000"/>
                </a:schemeClr>
              </a:solidFill>
              <a:latin typeface="Verdana"/>
              <a:cs typeface="Verdana"/>
            </a:endParaRPr>
          </a:p>
          <a:p>
            <a:pPr>
              <a:lnSpc>
                <a:spcPct val="120000"/>
              </a:lnSpc>
            </a:pPr>
            <a:r>
              <a:rPr lang="en-US" dirty="0">
                <a:solidFill>
                  <a:schemeClr val="tx1">
                    <a:lumMod val="65000"/>
                    <a:lumOff val="35000"/>
                  </a:schemeClr>
                </a:solidFill>
                <a:latin typeface="Verdana"/>
                <a:cs typeface="Verdana"/>
              </a:rPr>
              <a:t>	– </a:t>
            </a:r>
            <a:r>
              <a:rPr lang="en-US" dirty="0" smtClean="0">
                <a:solidFill>
                  <a:schemeClr val="tx1">
                    <a:lumMod val="65000"/>
                    <a:lumOff val="35000"/>
                  </a:schemeClr>
                </a:solidFill>
                <a:latin typeface="Verdana"/>
                <a:cs typeface="Verdana"/>
              </a:rPr>
              <a:t>Test Rafts</a:t>
            </a:r>
            <a:endParaRPr lang="en-US" dirty="0">
              <a:solidFill>
                <a:schemeClr val="tx1">
                  <a:lumMod val="65000"/>
                  <a:lumOff val="35000"/>
                </a:schemeClr>
              </a:solidFill>
              <a:latin typeface="Verdana"/>
              <a:cs typeface="Verdana"/>
            </a:endParaRPr>
          </a:p>
          <a:p>
            <a:pPr>
              <a:lnSpc>
                <a:spcPct val="120000"/>
              </a:lnSpc>
            </a:pPr>
            <a:r>
              <a:rPr lang="en-US" dirty="0">
                <a:solidFill>
                  <a:schemeClr val="tx1">
                    <a:lumMod val="65000"/>
                    <a:lumOff val="35000"/>
                  </a:schemeClr>
                </a:solidFill>
                <a:latin typeface="Verdana"/>
                <a:cs typeface="Verdana"/>
              </a:rPr>
              <a:t>	– </a:t>
            </a:r>
            <a:r>
              <a:rPr lang="en-US" dirty="0" smtClean="0">
                <a:solidFill>
                  <a:schemeClr val="tx1">
                    <a:lumMod val="65000"/>
                    <a:lumOff val="35000"/>
                  </a:schemeClr>
                </a:solidFill>
                <a:latin typeface="Verdana"/>
                <a:cs typeface="Verdana"/>
              </a:rPr>
              <a:t>Test Panels</a:t>
            </a:r>
            <a:endParaRPr lang="en-US" dirty="0">
              <a:solidFill>
                <a:schemeClr val="tx1">
                  <a:lumMod val="65000"/>
                  <a:lumOff val="35000"/>
                </a:schemeClr>
              </a:solidFill>
              <a:latin typeface="Verdana"/>
              <a:cs typeface="Verdana"/>
            </a:endParaRPr>
          </a:p>
          <a:p>
            <a:pPr>
              <a:lnSpc>
                <a:spcPct val="120000"/>
              </a:lnSpc>
            </a:pPr>
            <a:r>
              <a:rPr lang="en-US" dirty="0">
                <a:solidFill>
                  <a:schemeClr val="tx1">
                    <a:lumMod val="65000"/>
                    <a:lumOff val="35000"/>
                  </a:schemeClr>
                </a:solidFill>
                <a:latin typeface="Verdana"/>
                <a:cs typeface="Verdana"/>
              </a:rPr>
              <a:t>	– </a:t>
            </a:r>
            <a:r>
              <a:rPr lang="en-US" dirty="0" smtClean="0">
                <a:solidFill>
                  <a:schemeClr val="tx1">
                    <a:lumMod val="65000"/>
                    <a:lumOff val="35000"/>
                  </a:schemeClr>
                </a:solidFill>
                <a:latin typeface="Verdana"/>
                <a:cs typeface="Verdana"/>
              </a:rPr>
              <a:t>Test Boats</a:t>
            </a:r>
            <a:endParaRPr lang="en-US" dirty="0">
              <a:solidFill>
                <a:schemeClr val="tx1">
                  <a:lumMod val="65000"/>
                  <a:lumOff val="35000"/>
                </a:schemeClr>
              </a:solidFill>
              <a:latin typeface="Verdana"/>
              <a:cs typeface="Verdana"/>
            </a:endParaRPr>
          </a:p>
          <a:p>
            <a:pPr>
              <a:lnSpc>
                <a:spcPct val="120000"/>
              </a:lnSpc>
            </a:pPr>
            <a:r>
              <a:rPr lang="en-US" dirty="0">
                <a:solidFill>
                  <a:schemeClr val="tx1">
                    <a:lumMod val="65000"/>
                    <a:lumOff val="35000"/>
                  </a:schemeClr>
                </a:solidFill>
                <a:latin typeface="Verdana"/>
                <a:cs typeface="Verdana"/>
              </a:rPr>
              <a:t>	– </a:t>
            </a:r>
            <a:r>
              <a:rPr lang="en-US" dirty="0" smtClean="0">
                <a:solidFill>
                  <a:schemeClr val="tx1">
                    <a:lumMod val="65000"/>
                    <a:lumOff val="35000"/>
                  </a:schemeClr>
                </a:solidFill>
                <a:latin typeface="Verdana"/>
                <a:cs typeface="Verdana"/>
              </a:rPr>
              <a:t>Over </a:t>
            </a:r>
            <a:r>
              <a:rPr lang="en-US" dirty="0">
                <a:solidFill>
                  <a:schemeClr val="tx1">
                    <a:lumMod val="65000"/>
                    <a:lumOff val="35000"/>
                  </a:schemeClr>
                </a:solidFill>
                <a:latin typeface="Verdana"/>
                <a:cs typeface="Verdana"/>
              </a:rPr>
              <a:t>1000 Formulations Currently </a:t>
            </a:r>
            <a:r>
              <a:rPr lang="en-US" dirty="0" smtClean="0">
                <a:solidFill>
                  <a:schemeClr val="tx1">
                    <a:lumMod val="65000"/>
                    <a:lumOff val="35000"/>
                  </a:schemeClr>
                </a:solidFill>
                <a:latin typeface="Verdana"/>
                <a:cs typeface="Verdana"/>
              </a:rPr>
              <a:t/>
            </a:r>
            <a:br>
              <a:rPr lang="en-US" dirty="0" smtClean="0">
                <a:solidFill>
                  <a:schemeClr val="tx1">
                    <a:lumMod val="65000"/>
                    <a:lumOff val="35000"/>
                  </a:schemeClr>
                </a:solidFill>
                <a:latin typeface="Verdana"/>
                <a:cs typeface="Verdana"/>
              </a:rPr>
            </a:br>
            <a:r>
              <a:rPr lang="en-US" dirty="0" smtClean="0">
                <a:solidFill>
                  <a:schemeClr val="tx1">
                    <a:lumMod val="65000"/>
                    <a:lumOff val="35000"/>
                  </a:schemeClr>
                </a:solidFill>
                <a:latin typeface="Verdana"/>
                <a:cs typeface="Verdana"/>
              </a:rPr>
              <a:t>	   Under </a:t>
            </a:r>
            <a:r>
              <a:rPr lang="en-US" dirty="0">
                <a:solidFill>
                  <a:schemeClr val="tx1">
                    <a:lumMod val="65000"/>
                    <a:lumOff val="35000"/>
                  </a:schemeClr>
                </a:solidFill>
                <a:latin typeface="Verdana"/>
                <a:cs typeface="Verdana"/>
              </a:rPr>
              <a:t>Testing Today!</a:t>
            </a:r>
          </a:p>
        </p:txBody>
      </p:sp>
    </p:spTree>
    <p:extLst>
      <p:ext uri="{BB962C8B-B14F-4D97-AF65-F5344CB8AC3E}">
        <p14:creationId xmlns:p14="http://schemas.microsoft.com/office/powerpoint/2010/main" val="15722744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p-274-bg-Warranty.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750043"/>
            <a:ext cx="8385820" cy="1147444"/>
          </a:xfrm>
        </p:spPr>
        <p:txBody>
          <a:bodyPr anchor="t">
            <a:normAutofit/>
          </a:bodyPr>
          <a:lstStyle/>
          <a:p>
            <a:pPr algn="l">
              <a:lnSpc>
                <a:spcPct val="80000"/>
              </a:lnSpc>
            </a:pPr>
            <a:r>
              <a:rPr lang="en-US" sz="3000" dirty="0">
                <a:latin typeface="Arial"/>
                <a:cs typeface="Arial"/>
              </a:rPr>
              <a:t>ONE YEAR WRITTEN WARRANTY</a:t>
            </a:r>
          </a:p>
        </p:txBody>
      </p:sp>
      <p:sp>
        <p:nvSpPr>
          <p:cNvPr id="7" name="TextBox 6"/>
          <p:cNvSpPr txBox="1"/>
          <p:nvPr/>
        </p:nvSpPr>
        <p:spPr>
          <a:xfrm>
            <a:off x="809389" y="1345861"/>
            <a:ext cx="5588331" cy="3074689"/>
          </a:xfrm>
          <a:prstGeom prst="rect">
            <a:avLst/>
          </a:prstGeom>
          <a:noFill/>
        </p:spPr>
        <p:txBody>
          <a:bodyPr wrap="square" numCol="1" rtlCol="0">
            <a:spAutoFit/>
          </a:bodyPr>
          <a:lstStyle/>
          <a:p>
            <a:pPr>
              <a:lnSpc>
                <a:spcPct val="120000"/>
              </a:lnSpc>
            </a:pPr>
            <a:r>
              <a:rPr lang="en-US" dirty="0">
                <a:solidFill>
                  <a:schemeClr val="tx1">
                    <a:lumMod val="65000"/>
                    <a:lumOff val="35000"/>
                  </a:schemeClr>
                </a:solidFill>
                <a:latin typeface="Verdana"/>
                <a:cs typeface="Verdana"/>
              </a:rPr>
              <a:t>We </a:t>
            </a:r>
            <a:r>
              <a:rPr lang="en-US" dirty="0" smtClean="0">
                <a:solidFill>
                  <a:schemeClr val="tx1">
                    <a:lumMod val="65000"/>
                    <a:lumOff val="35000"/>
                  </a:schemeClr>
                </a:solidFill>
                <a:latin typeface="Verdana"/>
                <a:cs typeface="Verdana"/>
              </a:rPr>
              <a:t>stand behind our premium products </a:t>
            </a:r>
            <a:endParaRPr lang="en-US" dirty="0">
              <a:solidFill>
                <a:schemeClr val="tx1">
                  <a:lumMod val="65000"/>
                  <a:lumOff val="35000"/>
                </a:schemeClr>
              </a:solidFill>
              <a:latin typeface="Verdana"/>
              <a:cs typeface="Verdana"/>
            </a:endParaRPr>
          </a:p>
          <a:p>
            <a:pPr>
              <a:lnSpc>
                <a:spcPct val="120000"/>
              </a:lnSpc>
            </a:pPr>
            <a:r>
              <a:rPr lang="en-US" dirty="0" smtClean="0">
                <a:solidFill>
                  <a:schemeClr val="tx1">
                    <a:lumMod val="65000"/>
                    <a:lumOff val="35000"/>
                  </a:schemeClr>
                </a:solidFill>
                <a:latin typeface="Verdana"/>
                <a:cs typeface="Verdana"/>
              </a:rPr>
              <a:t>with </a:t>
            </a:r>
            <a:r>
              <a:rPr lang="en-US" dirty="0">
                <a:solidFill>
                  <a:schemeClr val="tx1">
                    <a:lumMod val="65000"/>
                    <a:lumOff val="35000"/>
                  </a:schemeClr>
                </a:solidFill>
                <a:latin typeface="Verdana"/>
                <a:cs typeface="Verdana"/>
              </a:rPr>
              <a:t>a </a:t>
            </a:r>
            <a:r>
              <a:rPr lang="en-US" dirty="0" smtClean="0">
                <a:solidFill>
                  <a:schemeClr val="tx1">
                    <a:lumMod val="65000"/>
                    <a:lumOff val="35000"/>
                  </a:schemeClr>
                </a:solidFill>
                <a:latin typeface="Verdana"/>
                <a:cs typeface="Verdana"/>
              </a:rPr>
              <a:t>certified applicator written warranty.</a:t>
            </a:r>
          </a:p>
          <a:p>
            <a:pPr>
              <a:lnSpc>
                <a:spcPct val="120000"/>
              </a:lnSpc>
            </a:pPr>
            <a:endParaRPr lang="en-US" b="1" dirty="0" smtClean="0">
              <a:solidFill>
                <a:schemeClr val="tx1">
                  <a:lumMod val="65000"/>
                  <a:lumOff val="35000"/>
                </a:schemeClr>
              </a:solidFill>
              <a:latin typeface="Verdana"/>
              <a:cs typeface="Verdana"/>
            </a:endParaRPr>
          </a:p>
          <a:p>
            <a:pPr>
              <a:lnSpc>
                <a:spcPct val="120000"/>
              </a:lnSpc>
            </a:pPr>
            <a:r>
              <a:rPr lang="en-US" sz="1700" b="1" dirty="0" smtClean="0">
                <a:solidFill>
                  <a:schemeClr val="tx1">
                    <a:lumMod val="65000"/>
                    <a:lumOff val="35000"/>
                  </a:schemeClr>
                </a:solidFill>
                <a:latin typeface="Verdana"/>
                <a:cs typeface="Verdana"/>
              </a:rPr>
              <a:t>How can we offer this type of warranty?</a:t>
            </a:r>
          </a:p>
          <a:p>
            <a:pPr marL="742950" lvl="1" indent="-285750">
              <a:lnSpc>
                <a:spcPct val="120000"/>
              </a:lnSpc>
              <a:buFont typeface="Arial"/>
              <a:buChar char="•"/>
            </a:pPr>
            <a:r>
              <a:rPr lang="en-US" sz="1700" dirty="0">
                <a:solidFill>
                  <a:schemeClr val="tx1">
                    <a:lumMod val="65000"/>
                    <a:lumOff val="35000"/>
                  </a:schemeClr>
                </a:solidFill>
                <a:latin typeface="Verdana"/>
                <a:cs typeface="Verdana"/>
              </a:rPr>
              <a:t>Premium Quality </a:t>
            </a:r>
            <a:r>
              <a:rPr lang="en-US" sz="1700" dirty="0" smtClean="0">
                <a:solidFill>
                  <a:schemeClr val="tx1">
                    <a:lumMod val="65000"/>
                    <a:lumOff val="35000"/>
                  </a:schemeClr>
                </a:solidFill>
                <a:latin typeface="Verdana"/>
                <a:cs typeface="Verdana"/>
              </a:rPr>
              <a:t>Products</a:t>
            </a:r>
            <a:endParaRPr lang="en-US" sz="1700" dirty="0">
              <a:solidFill>
                <a:schemeClr val="tx1">
                  <a:lumMod val="65000"/>
                  <a:lumOff val="35000"/>
                </a:schemeClr>
              </a:solidFill>
              <a:latin typeface="Verdana"/>
              <a:cs typeface="Verdana"/>
            </a:endParaRPr>
          </a:p>
          <a:p>
            <a:pPr marL="742950" lvl="1" indent="-285750">
              <a:lnSpc>
                <a:spcPct val="120000"/>
              </a:lnSpc>
              <a:buFont typeface="Arial"/>
              <a:buChar char="•"/>
            </a:pPr>
            <a:r>
              <a:rPr lang="en-US" sz="1700" dirty="0">
                <a:solidFill>
                  <a:schemeClr val="tx1">
                    <a:lumMod val="65000"/>
                    <a:lumOff val="35000"/>
                  </a:schemeClr>
                </a:solidFill>
                <a:latin typeface="Verdana"/>
                <a:cs typeface="Verdana"/>
              </a:rPr>
              <a:t>The Finest Quality Raw </a:t>
            </a:r>
            <a:r>
              <a:rPr lang="en-US" sz="1700" dirty="0" smtClean="0">
                <a:solidFill>
                  <a:schemeClr val="tx1">
                    <a:lumMod val="65000"/>
                    <a:lumOff val="35000"/>
                  </a:schemeClr>
                </a:solidFill>
                <a:latin typeface="Verdana"/>
                <a:cs typeface="Verdana"/>
              </a:rPr>
              <a:t>Materials</a:t>
            </a:r>
            <a:endParaRPr lang="en-US" sz="1700" dirty="0">
              <a:solidFill>
                <a:schemeClr val="tx1">
                  <a:lumMod val="65000"/>
                  <a:lumOff val="35000"/>
                </a:schemeClr>
              </a:solidFill>
              <a:latin typeface="Verdana"/>
              <a:cs typeface="Verdana"/>
            </a:endParaRPr>
          </a:p>
          <a:p>
            <a:pPr marL="742950" lvl="1" indent="-285750">
              <a:lnSpc>
                <a:spcPct val="120000"/>
              </a:lnSpc>
              <a:buFont typeface="Arial"/>
              <a:buChar char="•"/>
            </a:pPr>
            <a:r>
              <a:rPr lang="en-US" sz="1700" dirty="0">
                <a:solidFill>
                  <a:schemeClr val="tx1">
                    <a:lumMod val="65000"/>
                    <a:lumOff val="35000"/>
                  </a:schemeClr>
                </a:solidFill>
                <a:latin typeface="Verdana"/>
                <a:cs typeface="Verdana"/>
              </a:rPr>
              <a:t>Rigorous Testing &amp; Quality </a:t>
            </a:r>
            <a:r>
              <a:rPr lang="en-US" sz="1700" dirty="0" smtClean="0">
                <a:solidFill>
                  <a:schemeClr val="tx1">
                    <a:lumMod val="65000"/>
                    <a:lumOff val="35000"/>
                  </a:schemeClr>
                </a:solidFill>
                <a:latin typeface="Verdana"/>
                <a:cs typeface="Verdana"/>
              </a:rPr>
              <a:t>Assurance</a:t>
            </a:r>
            <a:endParaRPr lang="en-US" sz="1700" dirty="0">
              <a:solidFill>
                <a:schemeClr val="tx1">
                  <a:lumMod val="65000"/>
                  <a:lumOff val="35000"/>
                </a:schemeClr>
              </a:solidFill>
              <a:latin typeface="Verdana"/>
              <a:cs typeface="Verdana"/>
            </a:endParaRPr>
          </a:p>
          <a:p>
            <a:pPr marL="742950" lvl="1" indent="-285750">
              <a:lnSpc>
                <a:spcPct val="120000"/>
              </a:lnSpc>
              <a:buFont typeface="Arial"/>
              <a:buChar char="•"/>
            </a:pPr>
            <a:r>
              <a:rPr lang="en-US" sz="1700" dirty="0">
                <a:solidFill>
                  <a:schemeClr val="tx1">
                    <a:lumMod val="65000"/>
                    <a:lumOff val="35000"/>
                  </a:schemeClr>
                </a:solidFill>
                <a:latin typeface="Verdana"/>
                <a:cs typeface="Verdana"/>
              </a:rPr>
              <a:t>Certified Applicators Do the </a:t>
            </a:r>
            <a:r>
              <a:rPr lang="en-US" sz="1700" dirty="0" smtClean="0">
                <a:solidFill>
                  <a:schemeClr val="tx1">
                    <a:lumMod val="65000"/>
                    <a:lumOff val="35000"/>
                  </a:schemeClr>
                </a:solidFill>
                <a:latin typeface="Verdana"/>
                <a:cs typeface="Verdana"/>
              </a:rPr>
              <a:t>Job</a:t>
            </a:r>
            <a:endParaRPr lang="en-US" sz="1700" dirty="0">
              <a:solidFill>
                <a:schemeClr val="tx1">
                  <a:lumMod val="65000"/>
                  <a:lumOff val="35000"/>
                </a:schemeClr>
              </a:solidFill>
              <a:latin typeface="Verdana"/>
              <a:cs typeface="Verdana"/>
            </a:endParaRPr>
          </a:p>
          <a:p>
            <a:pPr marL="742950" lvl="1" indent="-285750">
              <a:lnSpc>
                <a:spcPct val="120000"/>
              </a:lnSpc>
              <a:buFont typeface="Arial"/>
              <a:buChar char="•"/>
            </a:pPr>
            <a:r>
              <a:rPr lang="en-US" sz="1700" dirty="0">
                <a:solidFill>
                  <a:schemeClr val="tx1">
                    <a:lumMod val="65000"/>
                    <a:lumOff val="35000"/>
                  </a:schemeClr>
                </a:solidFill>
                <a:latin typeface="Verdana"/>
                <a:cs typeface="Verdana"/>
              </a:rPr>
              <a:t>Not Available to Do-It-Yourselfer’s</a:t>
            </a:r>
          </a:p>
        </p:txBody>
      </p:sp>
      <p:pic>
        <p:nvPicPr>
          <p:cNvPr id="5" name="Picture 4" descr="Certified Applicator logo w trans bg at 150ppi.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3043" y="4306823"/>
            <a:ext cx="3259084" cy="1371531"/>
          </a:xfrm>
          <a:prstGeom prst="rect">
            <a:avLst/>
          </a:prstGeom>
        </p:spPr>
      </p:pic>
    </p:spTree>
    <p:extLst>
      <p:ext uri="{BB962C8B-B14F-4D97-AF65-F5344CB8AC3E}">
        <p14:creationId xmlns:p14="http://schemas.microsoft.com/office/powerpoint/2010/main" val="31432729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hp-274-bg-3-generic-b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49730" y="674227"/>
            <a:ext cx="8385820" cy="1147444"/>
          </a:xfrm>
        </p:spPr>
        <p:txBody>
          <a:bodyPr anchor="t">
            <a:normAutofit/>
          </a:bodyPr>
          <a:lstStyle/>
          <a:p>
            <a:pPr algn="l"/>
            <a:r>
              <a:rPr lang="en-US" sz="3000" dirty="0">
                <a:latin typeface="Arial"/>
                <a:cs typeface="Arial"/>
              </a:rPr>
              <a:t>Some of the Finest Yacht Manufacturers in the World Prefer the Sea Hawk Antifouling System</a:t>
            </a:r>
          </a:p>
        </p:txBody>
      </p:sp>
      <p:sp>
        <p:nvSpPr>
          <p:cNvPr id="8" name="Rectangle 5"/>
          <p:cNvSpPr>
            <a:spLocks noGrp="1" noChangeArrowheads="1"/>
          </p:cNvSpPr>
          <p:nvPr>
            <p:ph sz="half" idx="1"/>
          </p:nvPr>
        </p:nvSpPr>
        <p:spPr>
          <a:xfrm>
            <a:off x="389728" y="1981199"/>
            <a:ext cx="3848100" cy="3326079"/>
          </a:xfrm>
        </p:spPr>
        <p:txBody>
          <a:bodyPr>
            <a:noAutofit/>
          </a:bodyPr>
          <a:lstStyle/>
          <a:p>
            <a:pPr lvl="1">
              <a:buFontTx/>
              <a:buNone/>
            </a:pPr>
            <a:r>
              <a:rPr lang="en-US" sz="1600" i="1" dirty="0" smtClean="0">
                <a:solidFill>
                  <a:schemeClr val="tx1">
                    <a:lumMod val="65000"/>
                    <a:lumOff val="35000"/>
                  </a:schemeClr>
                </a:solidFill>
                <a:latin typeface="Verdana"/>
                <a:cs typeface="Verdana"/>
              </a:rPr>
              <a:t>Hatteras</a:t>
            </a:r>
          </a:p>
          <a:p>
            <a:pPr lvl="1">
              <a:buFontTx/>
              <a:buNone/>
            </a:pPr>
            <a:r>
              <a:rPr lang="en-US" sz="1600" i="1" dirty="0" smtClean="0">
                <a:solidFill>
                  <a:schemeClr val="tx1">
                    <a:lumMod val="65000"/>
                    <a:lumOff val="35000"/>
                  </a:schemeClr>
                </a:solidFill>
                <a:latin typeface="Verdana"/>
                <a:cs typeface="Verdana"/>
              </a:rPr>
              <a:t>Hinckley Yachts</a:t>
            </a:r>
          </a:p>
          <a:p>
            <a:pPr lvl="1">
              <a:buFontTx/>
              <a:buNone/>
            </a:pPr>
            <a:r>
              <a:rPr lang="en-US" sz="1600" i="1" dirty="0" smtClean="0">
                <a:solidFill>
                  <a:schemeClr val="tx1">
                    <a:lumMod val="65000"/>
                    <a:lumOff val="35000"/>
                  </a:schemeClr>
                </a:solidFill>
                <a:latin typeface="Verdana"/>
                <a:cs typeface="Verdana"/>
              </a:rPr>
              <a:t>Cruisers</a:t>
            </a:r>
          </a:p>
          <a:p>
            <a:pPr lvl="1">
              <a:buFontTx/>
              <a:buNone/>
            </a:pPr>
            <a:r>
              <a:rPr lang="en-US" sz="1600" i="1" dirty="0" smtClean="0">
                <a:solidFill>
                  <a:schemeClr val="tx1">
                    <a:lumMod val="65000"/>
                    <a:lumOff val="35000"/>
                  </a:schemeClr>
                </a:solidFill>
                <a:latin typeface="Verdana"/>
                <a:cs typeface="Verdana"/>
              </a:rPr>
              <a:t>Carver Yachts</a:t>
            </a:r>
          </a:p>
          <a:p>
            <a:pPr lvl="1">
              <a:buFontTx/>
              <a:buNone/>
            </a:pPr>
            <a:r>
              <a:rPr lang="en-US" sz="1600" i="1" dirty="0" smtClean="0">
                <a:solidFill>
                  <a:schemeClr val="tx1">
                    <a:lumMod val="65000"/>
                    <a:lumOff val="35000"/>
                  </a:schemeClr>
                </a:solidFill>
                <a:latin typeface="Verdana"/>
                <a:cs typeface="Verdana"/>
              </a:rPr>
              <a:t>Delta </a:t>
            </a:r>
          </a:p>
          <a:p>
            <a:pPr lvl="1">
              <a:buFontTx/>
              <a:buNone/>
            </a:pPr>
            <a:r>
              <a:rPr lang="en-US" sz="1600" i="1" dirty="0" smtClean="0">
                <a:solidFill>
                  <a:schemeClr val="tx1">
                    <a:lumMod val="65000"/>
                    <a:lumOff val="35000"/>
                  </a:schemeClr>
                </a:solidFill>
                <a:latin typeface="Verdana"/>
                <a:cs typeface="Verdana"/>
              </a:rPr>
              <a:t>Egg Harbor</a:t>
            </a:r>
          </a:p>
          <a:p>
            <a:pPr lvl="1">
              <a:buFontTx/>
              <a:buNone/>
            </a:pPr>
            <a:r>
              <a:rPr lang="en-US" sz="1600" i="1" dirty="0" err="1" smtClean="0">
                <a:solidFill>
                  <a:schemeClr val="tx1">
                    <a:lumMod val="65000"/>
                    <a:lumOff val="35000"/>
                  </a:schemeClr>
                </a:solidFill>
                <a:latin typeface="Verdana"/>
                <a:cs typeface="Verdana"/>
              </a:rPr>
              <a:t>MainShip</a:t>
            </a:r>
            <a:endParaRPr lang="en-US" sz="1600" i="1" dirty="0" smtClean="0">
              <a:solidFill>
                <a:schemeClr val="tx1">
                  <a:lumMod val="65000"/>
                  <a:lumOff val="35000"/>
                </a:schemeClr>
              </a:solidFill>
              <a:latin typeface="Verdana"/>
              <a:cs typeface="Verdana"/>
            </a:endParaRPr>
          </a:p>
          <a:p>
            <a:pPr lvl="1">
              <a:buFontTx/>
              <a:buNone/>
            </a:pPr>
            <a:r>
              <a:rPr lang="en-US" sz="1600" i="1" dirty="0" err="1">
                <a:solidFill>
                  <a:schemeClr val="tx1">
                    <a:lumMod val="65000"/>
                    <a:lumOff val="35000"/>
                  </a:schemeClr>
                </a:solidFill>
                <a:latin typeface="Verdana"/>
                <a:cs typeface="Verdana"/>
              </a:rPr>
              <a:t>Wellcraft</a:t>
            </a:r>
            <a:endParaRPr lang="en-US" sz="1600" i="1" dirty="0">
              <a:solidFill>
                <a:schemeClr val="tx1">
                  <a:lumMod val="65000"/>
                  <a:lumOff val="35000"/>
                </a:schemeClr>
              </a:solidFill>
              <a:latin typeface="Verdana"/>
              <a:cs typeface="Verdana"/>
            </a:endParaRPr>
          </a:p>
          <a:p>
            <a:pPr lvl="1">
              <a:buFontTx/>
              <a:buNone/>
            </a:pPr>
            <a:r>
              <a:rPr lang="en-US" sz="1600" i="1" dirty="0">
                <a:solidFill>
                  <a:schemeClr val="tx1">
                    <a:lumMod val="65000"/>
                    <a:lumOff val="35000"/>
                  </a:schemeClr>
                </a:solidFill>
                <a:latin typeface="Verdana"/>
                <a:cs typeface="Verdana"/>
              </a:rPr>
              <a:t>Burger</a:t>
            </a:r>
          </a:p>
          <a:p>
            <a:pPr lvl="1">
              <a:buFontTx/>
              <a:buNone/>
            </a:pPr>
            <a:r>
              <a:rPr lang="en-US" sz="1600" i="1" dirty="0">
                <a:solidFill>
                  <a:schemeClr val="tx1">
                    <a:lumMod val="65000"/>
                    <a:lumOff val="35000"/>
                  </a:schemeClr>
                </a:solidFill>
                <a:latin typeface="Verdana"/>
                <a:cs typeface="Verdana"/>
              </a:rPr>
              <a:t>Westport</a:t>
            </a:r>
            <a:r>
              <a:rPr lang="en-US" sz="1600" dirty="0">
                <a:solidFill>
                  <a:schemeClr val="tx1">
                    <a:lumMod val="65000"/>
                    <a:lumOff val="35000"/>
                  </a:schemeClr>
                </a:solidFill>
                <a:latin typeface="Verdana"/>
                <a:cs typeface="Verdana"/>
              </a:rPr>
              <a:t> </a:t>
            </a:r>
          </a:p>
          <a:p>
            <a:pPr lvl="1">
              <a:buFontTx/>
              <a:buNone/>
            </a:pPr>
            <a:r>
              <a:rPr lang="en-US" sz="1600" i="1" dirty="0" smtClean="0">
                <a:solidFill>
                  <a:schemeClr val="tx1">
                    <a:lumMod val="65000"/>
                    <a:lumOff val="35000"/>
                  </a:schemeClr>
                </a:solidFill>
                <a:latin typeface="Verdana"/>
                <a:cs typeface="Verdana"/>
              </a:rPr>
              <a:t>Endeavour</a:t>
            </a:r>
          </a:p>
          <a:p>
            <a:endParaRPr lang="en-US" sz="1600" dirty="0" smtClean="0">
              <a:solidFill>
                <a:schemeClr val="tx1">
                  <a:lumMod val="65000"/>
                  <a:lumOff val="35000"/>
                </a:schemeClr>
              </a:solidFill>
              <a:latin typeface="Verdana"/>
              <a:cs typeface="Verdana"/>
            </a:endParaRPr>
          </a:p>
        </p:txBody>
      </p:sp>
      <p:sp>
        <p:nvSpPr>
          <p:cNvPr id="10" name="Rectangle 23"/>
          <p:cNvSpPr>
            <a:spLocks noChangeArrowheads="1"/>
          </p:cNvSpPr>
          <p:nvPr/>
        </p:nvSpPr>
        <p:spPr bwMode="auto">
          <a:xfrm>
            <a:off x="3005576" y="1981200"/>
            <a:ext cx="3848100" cy="3032284"/>
          </a:xfrm>
          <a:prstGeom prst="rect">
            <a:avLst/>
          </a:prstGeom>
          <a:noFill/>
          <a:ln w="9525">
            <a:noFill/>
            <a:miter lim="800000"/>
            <a:headEnd/>
            <a:tailEnd/>
          </a:ln>
        </p:spPr>
        <p:txBody>
          <a:bodyPr/>
          <a:lstStyle/>
          <a:p>
            <a:pPr lvl="1">
              <a:buFontTx/>
              <a:buNone/>
            </a:pPr>
            <a:r>
              <a:rPr lang="en-US" sz="1600" i="1" dirty="0">
                <a:solidFill>
                  <a:schemeClr val="tx1">
                    <a:lumMod val="65000"/>
                    <a:lumOff val="35000"/>
                  </a:schemeClr>
                </a:solidFill>
                <a:latin typeface="Verdana"/>
                <a:cs typeface="Verdana"/>
              </a:rPr>
              <a:t>Silverton</a:t>
            </a:r>
          </a:p>
          <a:p>
            <a:pPr lvl="1">
              <a:buFontTx/>
              <a:buNone/>
            </a:pPr>
            <a:r>
              <a:rPr lang="en-US" sz="1600" i="1" dirty="0">
                <a:solidFill>
                  <a:schemeClr val="tx1">
                    <a:lumMod val="65000"/>
                    <a:lumOff val="35000"/>
                  </a:schemeClr>
                </a:solidFill>
                <a:latin typeface="Verdana"/>
                <a:cs typeface="Verdana"/>
              </a:rPr>
              <a:t>Ocean Alexander</a:t>
            </a:r>
          </a:p>
          <a:p>
            <a:pPr lvl="1">
              <a:buFontTx/>
              <a:buNone/>
            </a:pPr>
            <a:r>
              <a:rPr lang="en-US" sz="1600" i="1" dirty="0" err="1" smtClean="0">
                <a:solidFill>
                  <a:schemeClr val="tx1">
                    <a:lumMod val="65000"/>
                    <a:lumOff val="35000"/>
                  </a:schemeClr>
                </a:solidFill>
                <a:latin typeface="Verdana"/>
                <a:cs typeface="Verdana"/>
              </a:rPr>
              <a:t>Luhrs</a:t>
            </a:r>
            <a:endParaRPr lang="en-US" sz="1600" i="1" dirty="0" smtClean="0">
              <a:solidFill>
                <a:schemeClr val="tx1">
                  <a:lumMod val="65000"/>
                  <a:lumOff val="35000"/>
                </a:schemeClr>
              </a:solidFill>
              <a:latin typeface="Verdana"/>
              <a:cs typeface="Verdana"/>
            </a:endParaRPr>
          </a:p>
          <a:p>
            <a:pPr marL="742950" lvl="1" indent="-285750" eaLnBrk="1" hangingPunct="1">
              <a:lnSpc>
                <a:spcPct val="90000"/>
              </a:lnSpc>
              <a:spcBef>
                <a:spcPct val="20000"/>
              </a:spcBef>
            </a:pPr>
            <a:r>
              <a:rPr lang="en-US" sz="1600" i="1" dirty="0" err="1" smtClean="0">
                <a:solidFill>
                  <a:schemeClr val="tx1">
                    <a:lumMod val="65000"/>
                    <a:lumOff val="35000"/>
                  </a:schemeClr>
                </a:solidFill>
                <a:latin typeface="Verdana"/>
                <a:cs typeface="Verdana"/>
              </a:rPr>
              <a:t>Hargrave</a:t>
            </a:r>
            <a:endParaRPr lang="en-US" sz="1600" i="1" dirty="0">
              <a:solidFill>
                <a:schemeClr val="tx1">
                  <a:lumMod val="65000"/>
                  <a:lumOff val="35000"/>
                </a:schemeClr>
              </a:solidFill>
              <a:latin typeface="Verdana"/>
              <a:cs typeface="Verdana"/>
            </a:endParaRPr>
          </a:p>
          <a:p>
            <a:pPr marL="742950" lvl="1" indent="-285750" eaLnBrk="1" hangingPunct="1">
              <a:lnSpc>
                <a:spcPct val="90000"/>
              </a:lnSpc>
              <a:spcBef>
                <a:spcPct val="20000"/>
              </a:spcBef>
            </a:pPr>
            <a:r>
              <a:rPr lang="en-US" sz="1600" i="1" dirty="0">
                <a:solidFill>
                  <a:schemeClr val="tx1">
                    <a:lumMod val="65000"/>
                    <a:lumOff val="35000"/>
                  </a:schemeClr>
                </a:solidFill>
                <a:latin typeface="Verdana"/>
                <a:cs typeface="Verdana"/>
              </a:rPr>
              <a:t>Broward</a:t>
            </a:r>
            <a:endParaRPr lang="en-US" sz="1600" dirty="0">
              <a:solidFill>
                <a:schemeClr val="tx1">
                  <a:lumMod val="65000"/>
                  <a:lumOff val="35000"/>
                </a:schemeClr>
              </a:solidFill>
              <a:latin typeface="Verdana"/>
              <a:cs typeface="Verdana"/>
            </a:endParaRPr>
          </a:p>
          <a:p>
            <a:pPr marL="742950" lvl="1" indent="-285750" eaLnBrk="1" hangingPunct="1">
              <a:lnSpc>
                <a:spcPct val="90000"/>
              </a:lnSpc>
              <a:spcBef>
                <a:spcPct val="20000"/>
              </a:spcBef>
            </a:pPr>
            <a:r>
              <a:rPr lang="en-US" sz="1600" i="1" dirty="0" err="1">
                <a:solidFill>
                  <a:schemeClr val="tx1">
                    <a:lumMod val="65000"/>
                    <a:lumOff val="35000"/>
                  </a:schemeClr>
                </a:solidFill>
                <a:latin typeface="Verdana"/>
                <a:cs typeface="Verdana"/>
              </a:rPr>
              <a:t>Albury</a:t>
            </a:r>
            <a:r>
              <a:rPr lang="en-US" sz="1600" i="1" dirty="0">
                <a:solidFill>
                  <a:schemeClr val="tx1">
                    <a:lumMod val="65000"/>
                    <a:lumOff val="35000"/>
                  </a:schemeClr>
                </a:solidFill>
                <a:latin typeface="Verdana"/>
                <a:cs typeface="Verdana"/>
              </a:rPr>
              <a:t> Brothers</a:t>
            </a:r>
          </a:p>
          <a:p>
            <a:pPr marL="742950" lvl="1" indent="-285750" eaLnBrk="1" hangingPunct="1">
              <a:spcBef>
                <a:spcPct val="20000"/>
              </a:spcBef>
            </a:pPr>
            <a:r>
              <a:rPr lang="en-US" sz="1600" i="1" dirty="0">
                <a:solidFill>
                  <a:schemeClr val="tx1">
                    <a:lumMod val="65000"/>
                    <a:lumOff val="35000"/>
                  </a:schemeClr>
                </a:solidFill>
                <a:latin typeface="Verdana"/>
                <a:cs typeface="Verdana"/>
              </a:rPr>
              <a:t>Jarrett Bay</a:t>
            </a:r>
          </a:p>
          <a:p>
            <a:pPr marL="742950" lvl="1" indent="-285750" eaLnBrk="1" hangingPunct="1">
              <a:spcBef>
                <a:spcPct val="20000"/>
              </a:spcBef>
            </a:pPr>
            <a:r>
              <a:rPr lang="en-US" sz="1600" i="1" dirty="0" err="1">
                <a:solidFill>
                  <a:schemeClr val="tx1">
                    <a:lumMod val="65000"/>
                    <a:lumOff val="35000"/>
                  </a:schemeClr>
                </a:solidFill>
                <a:latin typeface="Verdana"/>
                <a:cs typeface="Verdana"/>
              </a:rPr>
              <a:t>Sabalo</a:t>
            </a:r>
            <a:r>
              <a:rPr lang="en-US" sz="1600" i="1" dirty="0">
                <a:solidFill>
                  <a:schemeClr val="tx1">
                    <a:lumMod val="65000"/>
                    <a:lumOff val="35000"/>
                  </a:schemeClr>
                </a:solidFill>
                <a:latin typeface="Verdana"/>
                <a:cs typeface="Verdana"/>
              </a:rPr>
              <a:t> Boats</a:t>
            </a:r>
          </a:p>
          <a:p>
            <a:pPr marL="742950" lvl="1" indent="-285750" eaLnBrk="1" hangingPunct="1">
              <a:spcBef>
                <a:spcPct val="20000"/>
              </a:spcBef>
            </a:pPr>
            <a:r>
              <a:rPr lang="en-US" sz="1600" i="1" dirty="0" err="1" smtClean="0">
                <a:solidFill>
                  <a:schemeClr val="tx1">
                    <a:lumMod val="65000"/>
                    <a:lumOff val="35000"/>
                  </a:schemeClr>
                </a:solidFill>
                <a:latin typeface="Verdana"/>
                <a:cs typeface="Verdana"/>
              </a:rPr>
              <a:t>Ablemarle</a:t>
            </a:r>
            <a:endParaRPr lang="en-US" sz="1600" i="1" dirty="0" smtClean="0">
              <a:solidFill>
                <a:schemeClr val="tx1">
                  <a:lumMod val="65000"/>
                  <a:lumOff val="35000"/>
                </a:schemeClr>
              </a:solidFill>
              <a:latin typeface="Verdana"/>
              <a:cs typeface="Verdana"/>
            </a:endParaRPr>
          </a:p>
          <a:p>
            <a:pPr marL="742950" lvl="1" indent="-285750" eaLnBrk="1" hangingPunct="1">
              <a:spcBef>
                <a:spcPct val="20000"/>
              </a:spcBef>
            </a:pPr>
            <a:r>
              <a:rPr lang="en-US" sz="1600" i="1" dirty="0" err="1" smtClean="0">
                <a:solidFill>
                  <a:schemeClr val="tx1">
                    <a:lumMod val="65000"/>
                    <a:lumOff val="35000"/>
                  </a:schemeClr>
                </a:solidFill>
                <a:latin typeface="Verdana"/>
                <a:cs typeface="Verdana"/>
              </a:rPr>
              <a:t>Lazarra</a:t>
            </a:r>
            <a:r>
              <a:rPr lang="en-US" sz="1600" i="1" dirty="0" smtClean="0">
                <a:solidFill>
                  <a:schemeClr val="tx1">
                    <a:lumMod val="65000"/>
                    <a:lumOff val="35000"/>
                  </a:schemeClr>
                </a:solidFill>
                <a:latin typeface="Verdana"/>
                <a:cs typeface="Verdana"/>
              </a:rPr>
              <a:t> Yachts</a:t>
            </a:r>
            <a:endParaRPr lang="en-US" sz="1600" i="1" dirty="0">
              <a:solidFill>
                <a:schemeClr val="tx1">
                  <a:lumMod val="65000"/>
                  <a:lumOff val="35000"/>
                </a:schemeClr>
              </a:solidFill>
              <a:latin typeface="Verdana"/>
              <a:cs typeface="Verdana"/>
            </a:endParaRPr>
          </a:p>
          <a:p>
            <a:pPr marL="742950" lvl="1" indent="-285750" eaLnBrk="1" hangingPunct="1">
              <a:spcBef>
                <a:spcPct val="20000"/>
              </a:spcBef>
            </a:pPr>
            <a:endParaRPr lang="en-US" sz="1600" dirty="0">
              <a:solidFill>
                <a:schemeClr val="tx1">
                  <a:lumMod val="65000"/>
                  <a:lumOff val="35000"/>
                </a:schemeClr>
              </a:solidFill>
              <a:latin typeface="Verdana"/>
              <a:cs typeface="Verdana"/>
            </a:endParaRPr>
          </a:p>
          <a:p>
            <a:pPr marL="742950" lvl="1" indent="-285750" eaLnBrk="1" hangingPunct="1">
              <a:spcBef>
                <a:spcPct val="20000"/>
              </a:spcBef>
            </a:pPr>
            <a:endParaRPr lang="en-US" sz="1600" dirty="0">
              <a:solidFill>
                <a:schemeClr val="tx1">
                  <a:lumMod val="65000"/>
                  <a:lumOff val="35000"/>
                </a:schemeClr>
              </a:solidFill>
              <a:latin typeface="Verdana"/>
              <a:cs typeface="Verdana"/>
            </a:endParaRPr>
          </a:p>
          <a:p>
            <a:pPr marL="742950" lvl="1" indent="-285750" eaLnBrk="1" hangingPunct="1">
              <a:lnSpc>
                <a:spcPct val="90000"/>
              </a:lnSpc>
              <a:spcBef>
                <a:spcPct val="20000"/>
              </a:spcBef>
            </a:pPr>
            <a:endParaRPr lang="en-US" sz="1600" i="1" dirty="0">
              <a:solidFill>
                <a:schemeClr val="tx1">
                  <a:lumMod val="65000"/>
                  <a:lumOff val="35000"/>
                </a:schemeClr>
              </a:solidFill>
              <a:latin typeface="Verdana"/>
              <a:cs typeface="Verdana"/>
            </a:endParaRPr>
          </a:p>
          <a:p>
            <a:pPr marL="742950" lvl="1" indent="-285750" eaLnBrk="1" hangingPunct="1">
              <a:lnSpc>
                <a:spcPct val="90000"/>
              </a:lnSpc>
              <a:spcBef>
                <a:spcPct val="20000"/>
              </a:spcBef>
            </a:pPr>
            <a:endParaRPr lang="en-US" sz="1600" dirty="0">
              <a:solidFill>
                <a:schemeClr val="tx1">
                  <a:lumMod val="65000"/>
                  <a:lumOff val="35000"/>
                </a:schemeClr>
              </a:solidFill>
              <a:latin typeface="Verdana"/>
              <a:cs typeface="Verdana"/>
            </a:endParaRPr>
          </a:p>
        </p:txBody>
      </p:sp>
      <p:pic>
        <p:nvPicPr>
          <p:cNvPr id="6" name="Picture 5" descr="Egg Harbor 48 inse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1951" y="4228908"/>
            <a:ext cx="2034023" cy="1356015"/>
          </a:xfrm>
          <a:prstGeom prst="rect">
            <a:avLst/>
          </a:prstGeom>
        </p:spPr>
      </p:pic>
      <p:pic>
        <p:nvPicPr>
          <p:cNvPr id="11" name="Picture 10" descr="Hatteras 72 inse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5772" y="1821671"/>
            <a:ext cx="2679134" cy="1786089"/>
          </a:xfrm>
          <a:prstGeom prst="rect">
            <a:avLst/>
          </a:prstGeom>
        </p:spPr>
      </p:pic>
      <p:pic>
        <p:nvPicPr>
          <p:cNvPr id="12" name="Picture 11" descr="Burger yacht inset.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01527" y="3451770"/>
            <a:ext cx="2034023" cy="1356015"/>
          </a:xfrm>
          <a:prstGeom prst="rect">
            <a:avLst/>
          </a:prstGeom>
        </p:spPr>
      </p:pic>
    </p:spTree>
    <p:extLst>
      <p:ext uri="{BB962C8B-B14F-4D97-AF65-F5344CB8AC3E}">
        <p14:creationId xmlns:p14="http://schemas.microsoft.com/office/powerpoint/2010/main" val="1607082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blinds(horizontal)">
                                      <p:cBhvr>
                                        <p:cTn id="10" dur="500"/>
                                        <p:tgtEl>
                                          <p:spTgt spid="8">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animEffect transition="in" filter="blinds(horizontal)">
                                      <p:cBhvr>
                                        <p:cTn id="13" dur="500"/>
                                        <p:tgtEl>
                                          <p:spTgt spid="8">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xEl>
                                              <p:pRg st="3" end="3"/>
                                            </p:txEl>
                                          </p:spTgt>
                                        </p:tgtEl>
                                        <p:attrNameLst>
                                          <p:attrName>style.visibility</p:attrName>
                                        </p:attrNameLst>
                                      </p:cBhvr>
                                      <p:to>
                                        <p:strVal val="visible"/>
                                      </p:to>
                                    </p:set>
                                    <p:animEffect transition="in" filter="blinds(horizontal)">
                                      <p:cBhvr>
                                        <p:cTn id="16" dur="500"/>
                                        <p:tgtEl>
                                          <p:spTgt spid="8">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blinds(horizontal)">
                                      <p:cBhvr>
                                        <p:cTn id="19" dur="500"/>
                                        <p:tgtEl>
                                          <p:spTgt spid="8">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8">
                                            <p:txEl>
                                              <p:pRg st="5" end="5"/>
                                            </p:txEl>
                                          </p:spTgt>
                                        </p:tgtEl>
                                        <p:attrNameLst>
                                          <p:attrName>style.visibility</p:attrName>
                                        </p:attrNameLst>
                                      </p:cBhvr>
                                      <p:to>
                                        <p:strVal val="visible"/>
                                      </p:to>
                                    </p:set>
                                    <p:animEffect transition="in" filter="blinds(horizontal)">
                                      <p:cBhvr>
                                        <p:cTn id="22" dur="500"/>
                                        <p:tgtEl>
                                          <p:spTgt spid="8">
                                            <p:txEl>
                                              <p:pRg st="5" end="5"/>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8">
                                            <p:txEl>
                                              <p:pRg st="6" end="6"/>
                                            </p:txEl>
                                          </p:spTgt>
                                        </p:tgtEl>
                                        <p:attrNameLst>
                                          <p:attrName>style.visibility</p:attrName>
                                        </p:attrNameLst>
                                      </p:cBhvr>
                                      <p:to>
                                        <p:strVal val="visible"/>
                                      </p:to>
                                    </p:set>
                                    <p:animEffect transition="in" filter="blinds(horizontal)">
                                      <p:cBhvr>
                                        <p:cTn id="25" dur="500"/>
                                        <p:tgtEl>
                                          <p:spTgt spid="8">
                                            <p:txEl>
                                              <p:pRg st="6" end="6"/>
                                            </p:txEl>
                                          </p:spTgt>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8">
                                            <p:txEl>
                                              <p:pRg st="7" end="7"/>
                                            </p:txEl>
                                          </p:spTgt>
                                        </p:tgtEl>
                                        <p:attrNameLst>
                                          <p:attrName>style.visibility</p:attrName>
                                        </p:attrNameLst>
                                      </p:cBhvr>
                                      <p:to>
                                        <p:strVal val="visible"/>
                                      </p:to>
                                    </p:set>
                                    <p:animEffect transition="in" filter="blinds(horizontal)">
                                      <p:cBhvr>
                                        <p:cTn id="28" dur="500"/>
                                        <p:tgtEl>
                                          <p:spTgt spid="8">
                                            <p:txEl>
                                              <p:pRg st="7" end="7"/>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8">
                                            <p:txEl>
                                              <p:pRg st="8" end="8"/>
                                            </p:txEl>
                                          </p:spTgt>
                                        </p:tgtEl>
                                        <p:attrNameLst>
                                          <p:attrName>style.visibility</p:attrName>
                                        </p:attrNameLst>
                                      </p:cBhvr>
                                      <p:to>
                                        <p:strVal val="visible"/>
                                      </p:to>
                                    </p:set>
                                    <p:animEffect transition="in" filter="blinds(horizontal)">
                                      <p:cBhvr>
                                        <p:cTn id="31" dur="500"/>
                                        <p:tgtEl>
                                          <p:spTgt spid="8">
                                            <p:txEl>
                                              <p:pRg st="8" end="8"/>
                                            </p:txEl>
                                          </p:spTgt>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8">
                                            <p:txEl>
                                              <p:pRg st="9" end="9"/>
                                            </p:txEl>
                                          </p:spTgt>
                                        </p:tgtEl>
                                        <p:attrNameLst>
                                          <p:attrName>style.visibility</p:attrName>
                                        </p:attrNameLst>
                                      </p:cBhvr>
                                      <p:to>
                                        <p:strVal val="visible"/>
                                      </p:to>
                                    </p:set>
                                    <p:animEffect transition="in" filter="blinds(horizontal)">
                                      <p:cBhvr>
                                        <p:cTn id="34" dur="500"/>
                                        <p:tgtEl>
                                          <p:spTgt spid="8">
                                            <p:txEl>
                                              <p:pRg st="9" end="9"/>
                                            </p:txEl>
                                          </p:spTgt>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8">
                                            <p:txEl>
                                              <p:pRg st="10" end="10"/>
                                            </p:txEl>
                                          </p:spTgt>
                                        </p:tgtEl>
                                        <p:attrNameLst>
                                          <p:attrName>style.visibility</p:attrName>
                                        </p:attrNameLst>
                                      </p:cBhvr>
                                      <p:to>
                                        <p:strVal val="visible"/>
                                      </p:to>
                                    </p:set>
                                    <p:animEffect transition="in" filter="blinds(horizontal)">
                                      <p:cBhvr>
                                        <p:cTn id="37" dur="500"/>
                                        <p:tgtEl>
                                          <p:spTgt spid="8">
                                            <p:txEl>
                                              <p:pRg st="10" end="10"/>
                                            </p:txEl>
                                          </p:spTgt>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linds(horizontal)">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5730</TotalTime>
  <Words>1174</Words>
  <Application>Microsoft Office PowerPoint</Application>
  <PresentationFormat>On-screen Show (4:3)</PresentationFormat>
  <Paragraphs>365</Paragraphs>
  <Slides>47</Slides>
  <Notes>0</Notes>
  <HiddenSlides>15</HiddenSlides>
  <MMClips>0</MMClips>
  <ScaleCrop>false</ScaleCrop>
  <HeadingPairs>
    <vt:vector size="4" baseType="variant">
      <vt:variant>
        <vt:lpstr>Theme</vt:lpstr>
      </vt:variant>
      <vt:variant>
        <vt:i4>1</vt:i4>
      </vt:variant>
      <vt:variant>
        <vt:lpstr>Slide Titles</vt:lpstr>
      </vt:variant>
      <vt:variant>
        <vt:i4>47</vt:i4>
      </vt:variant>
    </vt:vector>
  </HeadingPairs>
  <TitlesOfParts>
    <vt:vector size="48" baseType="lpstr">
      <vt:lpstr>Office Theme</vt:lpstr>
      <vt:lpstr>Shelter Island 2015 </vt:lpstr>
      <vt:lpstr>Soaring on the Wings of INNOVATION</vt:lpstr>
      <vt:lpstr>Our Mission Sea Hawk’s mission is to provide boat owners around the world with the highest quality, most pleasurable to use, application specific solutions for protecting and enhancing the longevity and performance of their vessels.</vt:lpstr>
      <vt:lpstr>New Nautical Coatings, Inc. – Clearwater, FL</vt:lpstr>
      <vt:lpstr>Manufactured in the United States</vt:lpstr>
      <vt:lpstr>Rigorous Quality Assurance Testing</vt:lpstr>
      <vt:lpstr>Research &amp; Development</vt:lpstr>
      <vt:lpstr>ONE YEAR WRITTEN WARRANTY</vt:lpstr>
      <vt:lpstr>Some of the Finest Yacht Manufacturers in the World Prefer the Sea Hawk Antifouling System</vt:lpstr>
      <vt:lpstr>Antifouling Paints</vt:lpstr>
      <vt:lpstr>SMART SOLUTION 4700 Series</vt:lpstr>
      <vt:lpstr>CUKOTE 3400 Series</vt:lpstr>
      <vt:lpstr>AF-33 3300 Series</vt:lpstr>
      <vt:lpstr>MISSION BAY CSF 4500 Series</vt:lpstr>
      <vt:lpstr>MISSION BAY 4000 Series</vt:lpstr>
      <vt:lpstr>CUKOTE BIOCIDE PLUS 3500 Series</vt:lpstr>
      <vt:lpstr>ISLANDS 44 TF 1000TF Series</vt:lpstr>
      <vt:lpstr>ISLANDS 77 Plus 7700 Series</vt:lpstr>
      <vt:lpstr>MONTEREY 5400 Series</vt:lpstr>
      <vt:lpstr>SHARKSKIN 6100 Series</vt:lpstr>
      <vt:lpstr>TALON 6000 Series</vt:lpstr>
      <vt:lpstr>TROPIKOTE 2100 Series</vt:lpstr>
      <vt:lpstr>BIOCOP TF 1200-1 Series</vt:lpstr>
      <vt:lpstr>TROPIKOTE BIOCIDE PLUS 2200 Series</vt:lpstr>
      <vt:lpstr>SILVER BULLET SH400 Series</vt:lpstr>
      <vt:lpstr>ISLANDS 44 PLUS 1000 Series</vt:lpstr>
      <vt:lpstr>BIOTIN PLUS 1300 Series</vt:lpstr>
      <vt:lpstr>TIN BOOSTER 1000T</vt:lpstr>
      <vt:lpstr>CLEARGEAR 1400 Series</vt:lpstr>
      <vt:lpstr>Primers &amp; Sealers</vt:lpstr>
      <vt:lpstr>TUFF STUFF 1284 Gray • 1285 White</vt:lpstr>
      <vt:lpstr>BOTTOM PAINT PRIMER 1277</vt:lpstr>
      <vt:lpstr>ISLAND PRIME 1283</vt:lpstr>
      <vt:lpstr>ALUMI-CHROME S-75</vt:lpstr>
      <vt:lpstr>sHAWKocon SH984</vt:lpstr>
      <vt:lpstr>TACK COAT PRIMER S-76</vt:lpstr>
      <vt:lpstr>BLACK BARRIER COAT 1255</vt:lpstr>
      <vt:lpstr>BARNACLE BLOCKER </vt:lpstr>
      <vt:lpstr>Reducers, Thinners, Cleaners &amp; Solvents </vt:lpstr>
      <vt:lpstr>S-90 DE-WAXING ETCH &amp; CLEANER</vt:lpstr>
      <vt:lpstr>PAINT STRIPPER 1280</vt:lpstr>
      <vt:lpstr>DECK PROTECT 1281</vt:lpstr>
      <vt:lpstr>HAWK EPOXY </vt:lpstr>
      <vt:lpstr>CAPTAIN JACK’S VARNISH V1000 Series</vt:lpstr>
      <vt:lpstr>ALUMA HAWK AH7000 Series</vt:lpstr>
      <vt:lpstr>PowerPoint Presentation</vt:lpstr>
      <vt:lpstr>PowerPoint Presentation</vt:lpstr>
    </vt:vector>
  </TitlesOfParts>
  <Company>Sea Hawk Paints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Soaring on the Wings of INNOVATION</dc:title>
  <dc:creator>Michael O'Keene</dc:creator>
  <cp:lastModifiedBy>Tommy Craft</cp:lastModifiedBy>
  <cp:revision>207</cp:revision>
  <cp:lastPrinted>2015-01-06T18:46:38Z</cp:lastPrinted>
  <dcterms:created xsi:type="dcterms:W3CDTF">2014-12-29T21:22:17Z</dcterms:created>
  <dcterms:modified xsi:type="dcterms:W3CDTF">2015-07-09T17:33:53Z</dcterms:modified>
</cp:coreProperties>
</file>